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73" r:id="rId4"/>
    <p:sldId id="259" r:id="rId5"/>
    <p:sldId id="276" r:id="rId6"/>
    <p:sldId id="260" r:id="rId7"/>
    <p:sldId id="275" r:id="rId8"/>
    <p:sldId id="277" r:id="rId9"/>
    <p:sldId id="264" r:id="rId10"/>
    <p:sldId id="299" r:id="rId11"/>
    <p:sldId id="261" r:id="rId12"/>
    <p:sldId id="279" r:id="rId13"/>
    <p:sldId id="289" r:id="rId14"/>
    <p:sldId id="278" r:id="rId15"/>
    <p:sldId id="284" r:id="rId16"/>
    <p:sldId id="285" r:id="rId17"/>
    <p:sldId id="286" r:id="rId18"/>
    <p:sldId id="283" r:id="rId19"/>
    <p:sldId id="287" r:id="rId20"/>
    <p:sldId id="288" r:id="rId21"/>
    <p:sldId id="291" r:id="rId22"/>
    <p:sldId id="292" r:id="rId23"/>
    <p:sldId id="301" r:id="rId24"/>
    <p:sldId id="293" r:id="rId25"/>
    <p:sldId id="294" r:id="rId26"/>
    <p:sldId id="295" r:id="rId27"/>
    <p:sldId id="302" r:id="rId28"/>
    <p:sldId id="296" r:id="rId29"/>
    <p:sldId id="304" r:id="rId30"/>
    <p:sldId id="297" r:id="rId31"/>
    <p:sldId id="298" r:id="rId32"/>
    <p:sldId id="272" r:id="rId3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13">
          <p15:clr>
            <a:srgbClr val="A4A3A4"/>
          </p15:clr>
        </p15:guide>
        <p15:guide id="2" pos="12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jda Beata" initials="GB" lastIdx="12" clrIdx="0">
    <p:extLst>
      <p:ext uri="{19B8F6BF-5375-455C-9EA6-DF929625EA0E}">
        <p15:presenceInfo xmlns:p15="http://schemas.microsoft.com/office/powerpoint/2012/main" userId="S-1-5-21-1525952054-1005573771-2909822258-78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906" y="72"/>
      </p:cViewPr>
      <p:guideLst>
        <p:guide orient="horz" pos="3713"/>
        <p:guide pos="12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F968E-F4AF-4067-A74C-B564B3436374}" type="datetimeFigureOut">
              <a:rPr lang="pl-PL" smtClean="0"/>
              <a:t>28.10.2020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9BA7B-27D8-4148-9B75-17C87E744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31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9BA7B-27D8-4148-9B75-17C87E74440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60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5306-C855-4F72-9143-78295E060CF5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659D-313D-4C03-8398-BE16F21478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EFBF-B491-4C38-9F9D-565ED2A62EC6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19F2-E6AB-44E8-BB6C-5393CB7A7A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8096B-501B-44C1-A6C6-D8A42CB34AD5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AD6D-6A70-4251-8E25-DC3610F3DC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66DE-5A3E-4753-A53E-D0C672F05E87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632D-E699-428D-AE86-A366DBC20B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E164-5AF6-4449-925E-5C951E873108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3D7E-ED8B-4283-BEDE-338F36F329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046D3-3A8C-4D83-94A2-B9085FB10076}" type="datetime1">
              <a:rPr lang="pl-PL" smtClean="0"/>
              <a:t>28.10.2020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8CC5-D0D9-4713-A586-DAFEDEA060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1758-0C89-4513-BA9A-2A0EB9FB98B6}" type="datetime1">
              <a:rPr lang="pl-PL" smtClean="0"/>
              <a:t>28.10.2020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1885-F94C-49BC-9F93-8AF73776B3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9144-9989-42BD-9DD8-92C25B6273C8}" type="datetime1">
              <a:rPr lang="pl-PL" smtClean="0"/>
              <a:t>28.10.2020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746C-1F8B-4A8A-8390-8AF7056845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B6B0-B645-4ADE-96FC-42E5F2F7B456}" type="datetime1">
              <a:rPr lang="pl-PL" smtClean="0"/>
              <a:t>28.10.2020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CE18-2ABF-44B7-9102-F584C0D75C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A5C3-C8B5-40C3-916D-1D0507F559C1}" type="datetime1">
              <a:rPr lang="pl-PL" smtClean="0"/>
              <a:t>28.10.2020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CAE0-DAEF-4F68-85CC-B01336AFE3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F0DF-EA40-4E14-A5F9-C415E84DA431}" type="datetime1">
              <a:rPr lang="pl-PL" smtClean="0"/>
              <a:t>28.10.2020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0ECB-A421-4F95-86F6-24359C7F8F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49ECBB-852B-449C-878D-617CF1845FE5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54DA8-214E-40AE-AD38-37F6A3D719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.europa.eu/taxation_customs/business/union-customs-code" TargetMode="External"/><Relationship Id="rId2" Type="http://schemas.openxmlformats.org/officeDocument/2006/relationships/hyperlink" Target="http://www.ec.europa.eu/taxation_customs/customs/procedural_aspects/transit/common_commun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datki.gov.pl/clo/informacje-dla-przedsiebiorcow/procedury-celne/procedura-tranzyt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esc.gov.pl/web/puesc/systemy/ncts2" TargetMode="External"/><Relationship Id="rId2" Type="http://schemas.openxmlformats.org/officeDocument/2006/relationships/hyperlink" Target="http://www.puesc.gov.pl/web/puesc/e-tranzy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ole tekstowe 4"/>
          <p:cNvSpPr txBox="1">
            <a:spLocks noChangeArrowheads="1"/>
          </p:cNvSpPr>
          <p:nvPr/>
        </p:nvSpPr>
        <p:spPr bwMode="auto">
          <a:xfrm>
            <a:off x="1372757" y="1852628"/>
            <a:ext cx="7288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Zasady tranzytu </a:t>
            </a:r>
            <a:r>
              <a:rPr lang="pl-PL" sz="3200" b="1" dirty="0" smtClean="0">
                <a:solidFill>
                  <a:srgbClr val="FF0000"/>
                </a:solidFill>
              </a:rPr>
              <a:t>wspólnego</a:t>
            </a:r>
          </a:p>
          <a:p>
            <a:r>
              <a:rPr lang="pl-PL" sz="3200" b="1" dirty="0" smtClean="0">
                <a:solidFill>
                  <a:srgbClr val="FF0000"/>
                </a:solidFill>
              </a:rPr>
              <a:t>i </a:t>
            </a:r>
            <a:r>
              <a:rPr lang="pl-PL" sz="3200" b="1" dirty="0">
                <a:solidFill>
                  <a:srgbClr val="FF0000"/>
                </a:solidFill>
              </a:rPr>
              <a:t>systemu </a:t>
            </a:r>
            <a:r>
              <a:rPr lang="pl-PL" sz="3200" b="1" dirty="0" smtClean="0">
                <a:solidFill>
                  <a:srgbClr val="FF0000"/>
                </a:solidFill>
              </a:rPr>
              <a:t>NCTS</a:t>
            </a:r>
          </a:p>
          <a:p>
            <a:r>
              <a:rPr lang="pl-PL" sz="2400" b="1" dirty="0" smtClean="0">
                <a:solidFill>
                  <a:srgbClr val="FF0000"/>
                </a:solidFill>
              </a:rPr>
              <a:t>w transporcie drogowym, bez zagadnień dot. uproszczeń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659D-313D-4C03-8398-BE16F21478FC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1355725" y="4467307"/>
            <a:ext cx="66262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webinarium „Procedury tranzytowe po </a:t>
            </a:r>
            <a:r>
              <a:rPr lang="pl-PL" b="1" dirty="0" err="1" smtClean="0">
                <a:solidFill>
                  <a:schemeClr val="bg1">
                    <a:lumMod val="65000"/>
                  </a:schemeClr>
                </a:solidFill>
              </a:rPr>
              <a:t>Brexicie</a:t>
            </a:r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”</a:t>
            </a:r>
          </a:p>
          <a:p>
            <a:pPr algn="just"/>
            <a:r>
              <a:rPr lang="pl-PL" sz="1600" b="1" dirty="0" smtClean="0">
                <a:solidFill>
                  <a:schemeClr val="bg1">
                    <a:lumMod val="65000"/>
                  </a:schemeClr>
                </a:solidFill>
              </a:rPr>
              <a:t>27 października 2020 r.</a:t>
            </a:r>
            <a:endParaRPr lang="pl-PL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pole tekstowe 5"/>
          <p:cNvSpPr txBox="1">
            <a:spLocks noChangeArrowheads="1"/>
          </p:cNvSpPr>
          <p:nvPr/>
        </p:nvSpPr>
        <p:spPr bwMode="auto">
          <a:xfrm>
            <a:off x="1230313" y="5304893"/>
            <a:ext cx="139858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900" b="1" dirty="0" smtClean="0"/>
              <a:t>Krzysztof Wic</a:t>
            </a:r>
            <a:endParaRPr lang="pl-PL" sz="900" b="1" dirty="0"/>
          </a:p>
          <a:p>
            <a:pPr>
              <a:defRPr/>
            </a:pPr>
            <a:r>
              <a:rPr lang="pl-PL" sz="900" b="1" dirty="0" smtClean="0"/>
              <a:t>Ministerstwo Finansów</a:t>
            </a:r>
          </a:p>
          <a:p>
            <a:pPr>
              <a:defRPr/>
            </a:pPr>
            <a:r>
              <a:rPr lang="pl-PL" sz="900" b="1" dirty="0" smtClean="0"/>
              <a:t>Departament Ceł</a:t>
            </a:r>
          </a:p>
          <a:p>
            <a:pPr>
              <a:defRPr/>
            </a:pPr>
            <a:endParaRPr lang="pl-PL" sz="900" b="1" dirty="0"/>
          </a:p>
          <a:p>
            <a:pPr>
              <a:defRPr/>
            </a:pPr>
            <a:r>
              <a:rPr lang="pl-PL" sz="900" b="1" dirty="0" smtClean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900" b="1" dirty="0" smtClean="0">
                <a:latin typeface="Arial" pitchFamily="34" charset="0"/>
                <a:cs typeface="Arial" pitchFamily="34" charset="0"/>
              </a:rPr>
              <a:t>00-916 Warszawa</a:t>
            </a:r>
            <a:endParaRPr lang="pl-PL" sz="9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900" b="1" dirty="0"/>
          </a:p>
          <a:p>
            <a:pPr>
              <a:defRPr/>
            </a:pPr>
            <a:r>
              <a:rPr lang="pl-PL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  <a:endParaRPr lang="pl-PL" sz="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310970" y="1225273"/>
            <a:ext cx="757977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/>
              <a:t>Osoba przewożąca towary lub odbiorca</a:t>
            </a:r>
            <a:r>
              <a:rPr lang="pl-PL" sz="2000" dirty="0"/>
              <a:t>, który przyjmuje towary, wiedząc, że są one przemieszczane w ramach procedury tranzytu, </a:t>
            </a:r>
            <a:r>
              <a:rPr lang="pl-PL" sz="2000" dirty="0" smtClean="0"/>
              <a:t>odpowiadają za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przedstawienie </a:t>
            </a:r>
            <a:r>
              <a:rPr lang="pl-PL" sz="2000" dirty="0"/>
              <a:t>towarów w </a:t>
            </a:r>
            <a:r>
              <a:rPr lang="pl-PL" sz="2000" dirty="0" err="1" smtClean="0"/>
              <a:t>uc</a:t>
            </a:r>
            <a:r>
              <a:rPr lang="pl-PL" sz="2000" dirty="0" smtClean="0"/>
              <a:t> </a:t>
            </a:r>
            <a:r>
              <a:rPr lang="pl-PL" sz="2000" dirty="0"/>
              <a:t>przeznaczenia w wyznaczonym terminie w nienaruszonym stanie i zgodnie </a:t>
            </a:r>
            <a:r>
              <a:rPr lang="pl-PL" sz="2000" dirty="0" smtClean="0"/>
              <a:t>z </a:t>
            </a:r>
            <a:r>
              <a:rPr lang="pl-PL" sz="2000" dirty="0"/>
              <a:t>środkami zastosowanymi przez organy celne w celu zapewnienia identyfikacji </a:t>
            </a:r>
            <a:r>
              <a:rPr lang="pl-PL" sz="2000" dirty="0" smtClean="0"/>
              <a:t>towarów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1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142895" y="1123920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Formalności w </a:t>
            </a:r>
            <a:r>
              <a:rPr lang="pl-PL" sz="2400" b="1" dirty="0" err="1" smtClean="0">
                <a:solidFill>
                  <a:srgbClr val="FF0000"/>
                </a:solidFill>
              </a:rPr>
              <a:t>uc</a:t>
            </a:r>
            <a:r>
              <a:rPr lang="pl-PL" sz="2400" b="1" dirty="0" smtClean="0">
                <a:solidFill>
                  <a:srgbClr val="FF0000"/>
                </a:solidFill>
              </a:rPr>
              <a:t> wyjścia: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677285" y="1824612"/>
            <a:ext cx="689070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obowiązkowe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przesłanie elektronicznego zgłoszenia tranzytowego do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sytemu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NCTS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w Polsce stosowany jest system NCTS2 a usługa realizowana jest jako e-Tranzyt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dane wymagane w zgłoszeniu (komunikat IE015) określone są w Załączniku B do RD, kolumna D1 (zgłoszenie tranzytowe)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8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731711" y="1487499"/>
            <a:ext cx="689070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Specyfikacja XML dla systemu NCTS2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zawiera zestaw danych, formaty, warunki i reguły wymagane dla komunikatów wymienianych w systemie NCTS2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n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ależy stosować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Instrukcję dotyczącą realizacji usługi e-Tranzyt</a:t>
            </a:r>
          </a:p>
          <a:p>
            <a:pPr algn="just">
              <a:lnSpc>
                <a:spcPct val="150000"/>
              </a:lnSpc>
              <a:defRPr/>
            </a:pPr>
            <a:endParaRPr lang="pl-PL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1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622855" y="1378642"/>
            <a:ext cx="689070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jeżeli pod względem formalnym i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technicznym komunikat IE015 jest 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prawidłowy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- zgłaszający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otrzymuje UPP z ECIP/SEAP oraz komunikat IE928 z systemu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NCTS2: na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tym etapie elementem identyfikującym zgłoszenie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jest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numer LRN nadany przez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zgłaszającego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nieprawidłowy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- zgłaszający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otrzymuje NPP z ECIP/SEAP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oraz komunikat IE016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7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611970" y="1205524"/>
            <a:ext cx="689070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Co do zasady, zgłoszenie tranzytowe powinno dot. towarów, jakie mają być przemieszczone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z jednego </a:t>
            </a:r>
            <a:r>
              <a:rPr lang="pl-PL" sz="2000" b="1" dirty="0" err="1" smtClean="0">
                <a:latin typeface="Arial" pitchFamily="34" charset="0"/>
                <a:cs typeface="Arial" pitchFamily="34" charset="0"/>
              </a:rPr>
              <a:t>uc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wyjścia do jednego </a:t>
            </a:r>
            <a:r>
              <a:rPr lang="pl-PL" sz="2000" b="1" dirty="0" err="1" smtClean="0">
                <a:latin typeface="Arial" pitchFamily="34" charset="0"/>
                <a:cs typeface="Arial" pitchFamily="34" charset="0"/>
              </a:rPr>
              <a:t>uc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przeznaczenia z wykorzystaniem pojedynczego środka transportu: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za pojedynczy środek transportu, pod warunkiem, że przewożone na nim towary mają być wysłane jednocześnie, uważa się pojazd drogowy z jedną lub kilkoma przyczepami lub naczepami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jeżeli </a:t>
            </a:r>
            <a:r>
              <a:rPr lang="pl-PL" dirty="0">
                <a:latin typeface="Arial" pitchFamily="34" charset="0"/>
                <a:cs typeface="Arial" pitchFamily="34" charset="0"/>
              </a:rPr>
              <a:t>pojedynczy środek transportu jest wykorzystywany do załadunku towarów w kilku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uc</a:t>
            </a:r>
            <a:r>
              <a:rPr lang="pl-PL" dirty="0">
                <a:latin typeface="Arial" pitchFamily="34" charset="0"/>
                <a:cs typeface="Arial" pitchFamily="34" charset="0"/>
              </a:rPr>
              <a:t> wyjścia oraz do rozładunku w kilku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uc</a:t>
            </a:r>
            <a:r>
              <a:rPr lang="pl-PL" dirty="0">
                <a:latin typeface="Arial" pitchFamily="34" charset="0"/>
                <a:cs typeface="Arial" pitchFamily="34" charset="0"/>
              </a:rPr>
              <a:t> przeznaczenia, w odniesieniu do poszczególnych przesyłek składa się odrębne zgłoszenia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tranzytowe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1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753483" y="1216410"/>
            <a:ext cx="689070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zgłoszeniu tranzytowym należy zwrócić szczególną uwagę na dane: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opis towarów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: niedopuszczalne jest podawanie zbyt ogólnych określeń, np. elektronika, odzież, meble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kody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towarów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obligatoryjne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w sytuacji, gdy zgłoszenie tranzytowe jest składane przez tego samego zgłaszającego i w tym samym czasie, co inne zgłoszenie celne zawierające kody towarów (dotyczy przede wszystkim sytuacji zgłoszeń tranzytowych po zgłoszeniach wywozowych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identyfikatory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środków transportu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 w miejscu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wyjścia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51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720828" y="1445012"/>
            <a:ext cx="689070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numer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GRN oraz kod dostępu do zabezpieczenia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, a w polu 44 „Dodatkowe informacje” deklarowana kwota wykorzystania zabezpieczenia na daną operację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tranzytową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urzędy tranzytowe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: należy deklarować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wjazdu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na terytorium kolejnego kraju na trasie przewozu, a nie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przez który przesyłka jest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wyprowadzana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720828" y="1412350"/>
            <a:ext cx="689070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załączniki do zgłoszenia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(pole 44):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części „Załączone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dokumenty”: kody ze słownika 1013, zgodnie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z wytycznymi </a:t>
            </a:r>
            <a:r>
              <a:rPr lang="pl-PL" sz="2000" i="1" dirty="0" smtClean="0">
                <a:latin typeface="Arial" pitchFamily="34" charset="0"/>
                <a:cs typeface="Arial" pitchFamily="34" charset="0"/>
              </a:rPr>
              <a:t>Dokumenty </a:t>
            </a:r>
            <a:r>
              <a:rPr lang="pl-PL" sz="2000" i="1" dirty="0">
                <a:latin typeface="Arial" pitchFamily="34" charset="0"/>
                <a:cs typeface="Arial" pitchFamily="34" charset="0"/>
              </a:rPr>
              <a:t>przedkładane na potrzeby obsługi elektronicznych zgłoszeń </a:t>
            </a:r>
            <a:r>
              <a:rPr lang="pl-PL" sz="2000" i="1" dirty="0" smtClean="0">
                <a:latin typeface="Arial" pitchFamily="34" charset="0"/>
                <a:cs typeface="Arial" pitchFamily="34" charset="0"/>
              </a:rPr>
              <a:t>celnych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części „Informacje dodatkowe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”: kody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ze słownika 1039, jeżeli do zgłoszenia załączane są dokumenty inne niż określone w słowniku 1013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00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677285" y="1325265"/>
            <a:ext cx="689070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wyjścia: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przyjmuje zgłoszenie tranzytowe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: nadaje unikalny numer MRN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akceptuje złożone zabezpieczenie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: zarejestrowane w systemie OSOZ2 lub złożone poza tym systemem (gotówka)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podejmuje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decyzję o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kontroli towarów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bez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kontroli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kontrola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dokumentów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towarzyszących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rewizja celna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towarów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731713" y="1216410"/>
            <a:ext cx="689070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wyznacza termin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, w jakim towary należy przedstawić w </a:t>
            </a:r>
            <a:r>
              <a:rPr lang="pl-PL" sz="2000" dirty="0" err="1"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przeznaczenia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nakłada zamknięcia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na: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przestrzeń ładunkową, jeżeli środek transportu lub kontener jest uznany za odpowiedni do nałożenia zamknięcia, lub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każde pojedyncze opakowanie 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Alternatywnie </a:t>
            </a:r>
            <a:r>
              <a:rPr lang="pl-PL" sz="2000" dirty="0" err="1"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 wyjścia może zdecydować, że zamiast zamknięcia wykorzysta opis towarów pod warunkiem, że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opis umożliwia identyfikację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towarów,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np. zawiera numery ser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yjne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9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069617"/>
            <a:ext cx="6264275" cy="81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Przegląd </a:t>
            </a:r>
            <a:r>
              <a:rPr lang="pl-PL" sz="2400" b="1" dirty="0" smtClean="0">
                <a:solidFill>
                  <a:srgbClr val="FF0000"/>
                </a:solidFill>
              </a:rPr>
              <a:t>prezentacji: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626664" y="1661077"/>
            <a:ext cx="7579773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UK stroną Konwencji o wspólnej procedurze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tranzytowej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uregulowania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prawne procedury tranzytu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wspólnego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procedura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tranzytu a status celny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towarów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obowiązki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osoby uprawnionej do korzystania z procedury tranzytu, przewoźnika i odbiorcy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towarów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formalności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wyjścia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formalności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tranzytowym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zdarzenia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podczas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przewozu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formalności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przeznaczenia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postępowanie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poszukiwawcze i odzyskanie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długu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alternatywny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dowód na zakończenie procedury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tranzytu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publikatory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instrukcje, wytyczne i materiały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pomocnicze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720825" y="1270839"/>
            <a:ext cx="689070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zwalnia towary do tranzytu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wysyła w systemie NCTS komunikaty do deklarowanego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tranzytowego i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przeznaczenia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wysyła do zgłaszającego komunikat IE029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„Zwolnienie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do procedury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tranzytu”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zawierający TAD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z numerem MRN (z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Wykazem pozycji, gdy zgłoszenie zawiera więcej niż jedną pozycję towarową)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formie nieedytowalnego pliku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PDF.</a:t>
            </a:r>
          </a:p>
          <a:p>
            <a:pPr lvl="2" algn="just">
              <a:lnSpc>
                <a:spcPct val="150000"/>
              </a:lnSpc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Co do zasady, zgłaszający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powinien sam wyposażyć przewoźnika w wydruk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TAD – przewoźnik zawsze powinien posiadać numer MRN.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8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51755" y="1123920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Formalności w </a:t>
            </a:r>
            <a:r>
              <a:rPr lang="pl-PL" sz="2400" b="1" dirty="0" err="1" smtClean="0">
                <a:solidFill>
                  <a:srgbClr val="FF0000"/>
                </a:solidFill>
              </a:rPr>
              <a:t>uc</a:t>
            </a:r>
            <a:r>
              <a:rPr lang="pl-PL" sz="2400" b="1" dirty="0" smtClean="0">
                <a:solidFill>
                  <a:srgbClr val="FF0000"/>
                </a:solidFill>
              </a:rPr>
              <a:t> tranzytowym: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416027" y="1715754"/>
            <a:ext cx="689070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przewoźnik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przedstawia towary wraz z numerem MRN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z dokumentu TAD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Możliwa jest zmiana </a:t>
            </a:r>
            <a:r>
              <a:rPr lang="pl-PL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tranzytowego,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niż deklarowany w zgłoszeniu tranzytowym, jednak z reguły skutkuje to dłuższą obsługą przez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faktyczny </a:t>
            </a: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tranzytowy. 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tranzytowy wysyła w systemie NCTS do </a:t>
            </a: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wyjścia komunikat o przewozie przez </a:t>
            </a: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tranzytowy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szczególnym przypadku </a:t>
            </a: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tranzytowy może dokonać rewizji celnej towarów i zakończyć operację tranzytową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0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19097" y="1015062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Zdarzenia podczas przewozu: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158582" y="1661323"/>
            <a:ext cx="757977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/>
              <a:t>W przypadku wystąpienia zdarzenia </a:t>
            </a:r>
            <a:r>
              <a:rPr lang="pl-PL" sz="2000" b="1" dirty="0"/>
              <a:t>przewoźnik bez zbędnej zwłoki przedstawia towary wraz z numerem MRN najbliższemu organowi celnemu</a:t>
            </a:r>
            <a:r>
              <a:rPr lang="pl-PL" sz="2000" dirty="0"/>
              <a:t> państwa, na którego terytorium znajduje się środek transportu, </a:t>
            </a:r>
            <a:r>
              <a:rPr lang="pl-PL" sz="2000" dirty="0" smtClean="0"/>
              <a:t>jeżeli: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podczas </a:t>
            </a:r>
            <a:r>
              <a:rPr lang="pl-PL" sz="2000" dirty="0"/>
              <a:t>transportu nastąpiło naruszenie zamknięć lub doszło do manipulacji przy </a:t>
            </a:r>
            <a:r>
              <a:rPr lang="pl-PL" sz="2000" dirty="0" smtClean="0"/>
              <a:t>zamknięciach, lub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nieuchronne </a:t>
            </a:r>
            <a:r>
              <a:rPr lang="pl-PL" sz="2000" dirty="0"/>
              <a:t>zagrożenie uzasadnia natychmiastowy częściowy lub całkowity rozładunek środka transportu, na który nałożono </a:t>
            </a:r>
            <a:r>
              <a:rPr lang="pl-PL" sz="2000" dirty="0" smtClean="0"/>
              <a:t>zamknięcie, lub</a:t>
            </a:r>
            <a:endParaRPr lang="pl-PL" sz="20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202126" y="1378291"/>
            <a:ext cx="757977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pod </a:t>
            </a:r>
            <a:r>
              <a:rPr lang="pl-PL" sz="2000" dirty="0"/>
              <a:t>nadzorem organu celnego dokonuje się przeładunku towarów z jednego środka transportu na drugi. Nie wymaga się przedstawienia towarów, jeżeli spełnione zostały łącznie warunki:</a:t>
            </a:r>
          </a:p>
          <a:p>
            <a:pPr lvl="1" algn="just"/>
            <a:r>
              <a:rPr lang="pl-PL" sz="2000" dirty="0" smtClean="0"/>
              <a:t>- przeładunek </a:t>
            </a:r>
            <a:r>
              <a:rPr lang="pl-PL" sz="2000" dirty="0"/>
              <a:t>towarów odbywa się ze środka transportu, na który </a:t>
            </a:r>
            <a:r>
              <a:rPr lang="pl-PL" sz="2000" dirty="0" smtClean="0"/>
              <a:t>- nie </a:t>
            </a:r>
            <a:r>
              <a:rPr lang="pl-PL" sz="2000" dirty="0"/>
              <a:t>nałożono </a:t>
            </a:r>
            <a:r>
              <a:rPr lang="pl-PL" sz="2000" dirty="0" smtClean="0"/>
              <a:t>zamknięć</a:t>
            </a:r>
            <a:endParaRPr lang="pl-PL" sz="2000" dirty="0"/>
          </a:p>
          <a:p>
            <a:pPr lvl="1" algn="just"/>
            <a:r>
              <a:rPr lang="pl-PL" sz="2000" dirty="0" smtClean="0"/>
              <a:t>przewoźnik </a:t>
            </a:r>
            <a:r>
              <a:rPr lang="pl-PL" sz="2000" dirty="0"/>
              <a:t>dokonuje </a:t>
            </a:r>
            <a:r>
              <a:rPr lang="pl-PL" sz="2000" dirty="0" smtClean="0"/>
              <a:t>wpisów </a:t>
            </a:r>
            <a:r>
              <a:rPr lang="pl-PL" sz="2000" dirty="0"/>
              <a:t>w dokumencie </a:t>
            </a:r>
            <a:r>
              <a:rPr lang="pl-PL" sz="2000" dirty="0" smtClean="0"/>
              <a:t>TAD, lub</a:t>
            </a:r>
            <a:endParaRPr lang="pl-PL" sz="2000" dirty="0"/>
          </a:p>
          <a:p>
            <a:pPr algn="just"/>
            <a:endParaRPr lang="pl-PL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doszło </a:t>
            </a:r>
            <a:r>
              <a:rPr lang="pl-PL" sz="2000" dirty="0"/>
              <a:t>do zmiany dowolnego elementu stanowiącego pojedynczy środek transportu. Nie wymaga się przedstawienia towarów, jeżeli spełnione zostały łącznie warunki:</a:t>
            </a:r>
          </a:p>
          <a:p>
            <a:pPr lvl="1" algn="just"/>
            <a:r>
              <a:rPr lang="pl-PL" sz="2000" dirty="0" smtClean="0"/>
              <a:t>- przewoźnik </a:t>
            </a:r>
            <a:r>
              <a:rPr lang="pl-PL" sz="2000" dirty="0"/>
              <a:t>przedstawia informacje dotyczące zestawu elementów pojazdu drogowego organowi celnemu państwa, na którego terytorium znajduje się dany pojazd </a:t>
            </a:r>
            <a:r>
              <a:rPr lang="pl-PL" sz="2000" dirty="0" smtClean="0"/>
              <a:t>drogowy</a:t>
            </a:r>
            <a:endParaRPr lang="pl-PL" sz="2000" dirty="0"/>
          </a:p>
          <a:p>
            <a:pPr lvl="1" algn="just"/>
            <a:r>
              <a:rPr lang="pl-PL" sz="2000" dirty="0" smtClean="0"/>
              <a:t>- przewoźnik </a:t>
            </a:r>
            <a:r>
              <a:rPr lang="pl-PL" sz="2000" dirty="0"/>
              <a:t>dokonuje </a:t>
            </a:r>
            <a:r>
              <a:rPr lang="pl-PL" sz="2000" dirty="0" smtClean="0"/>
              <a:t>wpisów </a:t>
            </a:r>
            <a:r>
              <a:rPr lang="pl-PL" sz="2000" dirty="0"/>
              <a:t>w dokumencie </a:t>
            </a:r>
            <a:r>
              <a:rPr lang="pl-PL" sz="2000" dirty="0" smtClean="0"/>
              <a:t>TAD</a:t>
            </a:r>
            <a:endParaRPr lang="pl-PL" sz="16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6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164668" y="1080376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Formalności w </a:t>
            </a:r>
            <a:r>
              <a:rPr lang="pl-PL" sz="2400" b="1" dirty="0" err="1" smtClean="0">
                <a:solidFill>
                  <a:srgbClr val="FF0000"/>
                </a:solidFill>
              </a:rPr>
              <a:t>uc</a:t>
            </a:r>
            <a:r>
              <a:rPr lang="pl-PL" sz="2400" b="1" dirty="0" smtClean="0">
                <a:solidFill>
                  <a:srgbClr val="FF0000"/>
                </a:solidFill>
              </a:rPr>
              <a:t> przeznaczenia: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622856" y="1683093"/>
            <a:ext cx="689070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Przewoźnik powinien przedstawić towary</a:t>
            </a: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wraz numerem MRN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zgłoszenia tranzytowego.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możliwa jest zmiana </a:t>
            </a: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przeznaczenia, niż deklarowany w zgłoszeniu tranzytowym, jednak z reguły skutkuje to dłuższą obsługą przez faktyczny </a:t>
            </a: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przeznaczenia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jeżeli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przedstawienie towarów nastąpiło po upływie terminu wyznaczonego przez </a:t>
            </a:r>
            <a:r>
              <a:rPr lang="pl-PL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wyjścia może zostać uznane, że termin został dotrzymany, jeżeli przewoźnik udowodni, że opóźnienie nie nastąpiło z jego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winy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9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405141" y="1177767"/>
            <a:ext cx="689070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l-PL" sz="2000" b="1" dirty="0" err="1" smtClean="0">
                <a:latin typeface="Arial" pitchFamily="34" charset="0"/>
                <a:cs typeface="Arial" pitchFamily="34" charset="0"/>
              </a:rPr>
              <a:t>Uc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przeznaczenia powiadamia w systemie NCTS </a:t>
            </a:r>
            <a:r>
              <a:rPr lang="pl-PL" sz="2000" b="1" dirty="0" err="1" smtClean="0">
                <a:latin typeface="Arial" pitchFamily="34" charset="0"/>
                <a:cs typeface="Arial" pitchFamily="34" charset="0"/>
              </a:rPr>
              <a:t>uc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wyjścia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niezwłocznie - o przybyciu towarów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ciągu 3 dni - o wynikach kontroli:</a:t>
            </a:r>
          </a:p>
          <a:p>
            <a:pPr marL="1257300" lvl="2" indent="-342900" algn="just">
              <a:lnSpc>
                <a:spcPct val="150000"/>
              </a:lnSpc>
              <a:buFontTx/>
              <a:buChar char="-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bez kontroli</a:t>
            </a:r>
          </a:p>
          <a:p>
            <a:pPr marL="1257300" lvl="2" indent="-342900" algn="just">
              <a:lnSpc>
                <a:spcPct val="150000"/>
              </a:lnSpc>
              <a:buFontTx/>
              <a:buChar char="-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wyniki badania dokumentów towarzyszących lub wyniki rewizji celnej towarów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3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1626664" y="1123920"/>
            <a:ext cx="75797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Postępowanie poszukiwawcze i odzyskanie długu: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147695" y="1955241"/>
            <a:ext cx="757977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  <a:defRPr/>
            </a:pP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Jeżeli organ celny państwa wyjścia nie otrzymał informacji umożliwiających zamknięcie procedury tranzytu, </a:t>
            </a: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organ ten może zwrócić się o przedstawienie takich informacji do osoby uprawnionej do korzystania z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procedury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jeżeli: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wyjścia nie otrzymał powiadomienia o przybyciu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towarów, lub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wyjścia nie otrzymał wyników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kontroli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defRPr/>
            </a:pPr>
            <a:endParaRPr lang="pl-PL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Odpowiedzi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powinny zostać udzielone w terminie 28 dni od daty ich wysłania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1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104152" y="1149693"/>
            <a:ext cx="757977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Jeżeli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toku postępowania poszukiwawczego okaże się,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że procedura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tranzytu :</a:t>
            </a:r>
            <a:endParaRPr lang="pl-PL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została </a:t>
            </a: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zakończona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prawidłowo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procedura jest zamykana i informacja o tym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jest przekazywana do osoby uprawnionej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 korzystania z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procedury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nie </a:t>
            </a: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może zostać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zamknięta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- organ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celny państwa wyjścia ustala, czy powstał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dług</a:t>
            </a:r>
          </a:p>
          <a:p>
            <a:pPr lvl="2" algn="just">
              <a:lnSpc>
                <a:spcPct val="150000"/>
              </a:lnSpc>
              <a:defRPr/>
            </a:pP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Jeżeli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dług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powstał ustalane są: osoba dłużnika i organ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celny odpowiedzialny za przekazanie powiadomienia o długu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przeprowadzenie procedury poboru długu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defRPr/>
            </a:pP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9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1626664" y="1123920"/>
            <a:ext cx="75797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Alternatywny dowód na zakończenie procedury tranzytu: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125920" y="2069447"/>
            <a:ext cx="757977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  <a:defRPr/>
            </a:pP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Może zostać uznane, że procedura tranzytu została zakończona prawidłowo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jeżeli osoba uprawniona do korzystania z procedury przedstawi: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dokument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poświadczony przez organ celny państwa członkowskiego przeznaczenia, w którym to dokumencie towary są określone i który potwierdza, że zostały one przedstawione w </a:t>
            </a:r>
            <a:r>
              <a:rPr lang="pl-PL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przeznaczenia lub dostarczone upoważnionemu odbiorcy,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lub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2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125920" y="1155045"/>
            <a:ext cx="757977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dokument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lub wpis w ewidencji celnej poświadczony przez organ celny państwa członkowskiego, który potwierdza, że towary fizycznie opuściły obszar celny UE, lub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dokument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celny wystawiony w państwie trzecim, w którym towary zostały objęte procedurą celną, lub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dokument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wystawiony w państwie trzecim opatrzony pieczęcią lub w inny sposób poświadczony przez organ celny tego państwa i potwierdzający, że towary są uznane za znajdujące się w obrocie w tym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państwie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Dokumenty mogą być przedstawione jako kopie poświadczone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 zgodność z oryginałem.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6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1786142" y="1253460"/>
            <a:ext cx="68907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UK stroną Konwencji o wspólnej procedurze tranzytowej: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633742" y="2324107"/>
            <a:ext cx="689070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 lutego 2020 r. Zjednoczone Królestwo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Wielkiej Brytanii i </a:t>
            </a:r>
            <a:r>
              <a:rPr lang="pl-PL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Irlandii Północnej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(UK) wystąpiło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 Unii Europejskiej i stało się „państwem trzecim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Umowa o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wystąpieniu określa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okres przejściowy, który kończy się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31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grudnia 2020 r. Do tego czasu prawo Unii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Europejskiej, w tym prawo celne, stosuje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się do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UK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na jego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terytorium. Po upływie okresu przejściowego UK stanie się stroną Konwencji o wspólnej procedurze tranzytowej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wg stanu obecnego od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stycznia 2021 r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1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1971199" y="1012144"/>
            <a:ext cx="68907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Publikatory, instrukcje, wytyczne i materiały pomocnicze: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213006" y="1940376"/>
            <a:ext cx="757977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Konwencja o wspólnej procedurze tranzytowej – </a:t>
            </a:r>
            <a:r>
              <a:rPr lang="pl-P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publ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Dziennik Urzędowy Unii Europejskiej,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tekst dostępny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np. poprzez stronę internetową DG TAXUD Komisji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Europejskiej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www.ec.europa.eu/taxation_customs/customs/procedural_aspects/transit/common_community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Unijny Kodeks Celny, Rozporządzenie Wykonawcze, Rozporządzenie Delegowane – </a:t>
            </a:r>
            <a:r>
              <a:rPr lang="pl-P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publ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Dziennik Urzędowy Unii Europejskiej, dostępne np. poprzez stronę internetową DG TAXUD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Komisji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Europejskiej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www.ec.europa.eu/taxation_customs/business/union-customs-code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Podręcznik Tranzytowy, strony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internetowe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www.ec.europa.eu/taxation_customs/customs/procedural_aspects/transit/common_community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www.podatki.gov.pl/clo/informacje-dla-przedsiebiorcow/procedury-celne/procedura-tranzytu/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213006" y="1559381"/>
            <a:ext cx="757977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Instrukcja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dotycząca 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realizacji usługi e-Tranzyt (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operacje tranzytu unijnego/wspólnego i operacje TIR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dla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użytkowników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zewnętrznych</a:t>
            </a:r>
          </a:p>
          <a:p>
            <a:pPr lvl="1"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www.puesc.gov.pl/web/puesc/e-tranzyt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Specyfikacja XML dla systemu NCTS2</a:t>
            </a:r>
          </a:p>
          <a:p>
            <a:pPr lvl="1"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www.puesc.gov.pl/web/puesc/systemy/ncts2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Dokumenty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przedkładane na potrzeby obsługi elektronicznych zgłoszeń 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celnych </a:t>
            </a:r>
          </a:p>
          <a:p>
            <a:pPr lvl="1" algn="just"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www.finanse.mf.gov.pl w części Cło/Zgłoszenia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celne i INTRASTAT/Zgłoszenia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celne/Wyjaśnienia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Dziękuję za uwagę.</a:t>
            </a:r>
          </a:p>
          <a:p>
            <a:endParaRPr lang="pl-PL" sz="3200" b="1" dirty="0">
              <a:solidFill>
                <a:srgbClr val="FF0000"/>
              </a:solidFill>
            </a:endParaRPr>
          </a:p>
          <a:p>
            <a:r>
              <a:rPr lang="pl-PL" sz="3200" b="1" dirty="0" smtClean="0">
                <a:solidFill>
                  <a:srgbClr val="FF0000"/>
                </a:solidFill>
              </a:rPr>
              <a:t>Pytania?</a:t>
            </a:r>
          </a:p>
          <a:p>
            <a:endParaRPr lang="pl-PL" sz="2800" b="1" dirty="0">
              <a:solidFill>
                <a:srgbClr val="E31837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32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066694" y="1055297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Uregulowania prawne procedury tranzytu wspólnego: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720828" y="2075647"/>
            <a:ext cx="689070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Konwencja o wspólnej procedurze tranzytowej (Konwencja o </a:t>
            </a: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wpt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zgodnie z art. 293 Rozporządzenia Wykonawczego do Unijnego Kodeksu Celnego: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towary przemieszczane w ramach wspólnej procedury tranzytowej na obszarze celnym UE uznaje się za objęte procedurą tranzytu unijnego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jeżeli towary unijne przemieszczane są pomiędzy punktami w ramach UE przez co najmniej jedno państwo objęte </a:t>
            </a: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wpt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towary te obejmuje się procedurą unijnego  tranzytu wewnętrznego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8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818796" y="1493558"/>
            <a:ext cx="689070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Unijny Kodeks Celny (UKC):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226: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definicja unijnego tranzytu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zewnętrznego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227: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definicja unijnego tranzytu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wewnętrznego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Rozporządzenie Wykonawcze (RW): art. 291-318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Rozporządzenie Delegowane (RD): art. 188-197</a:t>
            </a:r>
          </a:p>
          <a:p>
            <a:pPr algn="just">
              <a:lnSpc>
                <a:spcPct val="150000"/>
              </a:lnSpc>
              <a:defRPr/>
            </a:pPr>
            <a:endParaRPr lang="pl-PL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Podręcznik Tranzytowy</a:t>
            </a:r>
            <a:endParaRPr lang="pl-PL" sz="2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7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1916769" y="1149119"/>
            <a:ext cx="68907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Procedura tranzytu a status celny towarów: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720828" y="1896663"/>
            <a:ext cx="689070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Procedura tranzytu wspólnego pozwala na przemieszczanie towarów o statusie celnym unijnym lub nieunijnym pomiędzy stronami Konwencji o </a:t>
            </a: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wpt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przy czym w trakcie przemieszczania towary nie podlegają należnościom celnym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pl-PL" sz="20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podatkowym: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towary o statusie nieunijnym przemieszczają się w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operacjach T1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towary o statusie unijnym przemieszczają się w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operacjach T2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503120" y="1198675"/>
            <a:ext cx="6890703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5 pkt 23 UKC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towary unijne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zostały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całkowicie uzyskane na obszarze celnym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UE;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lub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zostały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wprowadzone na obszar celny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UE z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państw lub terytoriów znajdujących się poza tym obszarem i dopuszczone do obrotu; lub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zostały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uzyskane lub wytworzone na obszarze celnym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UE,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albo wyłącznie z towarów wprowadzonych na obszar celny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UE z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państw lub terytoriów znajdujących się poza tym obszarem, które zostały dopuszczone do obrotu, albo z połączenia takich towarów i towarów całkowicie uzyskanych na obszarze celnym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UE.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Art. 5 pkt 24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UKC -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towary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nieunijne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to towary inne niż te, o których mowa powyżej, lub towary, które utraciły swój status jako towary unijne.</a:t>
            </a:r>
          </a:p>
          <a:p>
            <a:pPr algn="just"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153 ust. 1 UKC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co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 zasady domniemywa się, że wszystkie towary znajdujące się na obszarze celnym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UE posiadają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unijny status celny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chyba że zostanie stwierdzone, że nie są towarami unijnymi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2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289204" y="1187789"/>
            <a:ext cx="757977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Art. 189 RD - szczególny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przypadek utraty unijnego statusu celnego towarów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przypadku, gdy towary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unijne są wywożone do państwa strony Konwencji o </a:t>
            </a:r>
            <a:r>
              <a:rPr lang="pl-PL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wpt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towary te obejmuje się procedurą unijnego tranzytu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zewnętrznego (T1),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jeżeli: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poddano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 formalnościom celnym wywozowym w celu udzielenia zwrotów przy wywozie do państw trzecich w ramach wspólnej polityki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rolnej</a:t>
            </a:r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pochodzą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one z zapasów interwencyjnych i podlegają środkom kontroli w zakresie stosowania lub przeznaczenia i poddane zostały formalnościom celnym przy wywozie do państw trzecich w ramach wspólnej polityki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rolnej</a:t>
            </a:r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kwalifikują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się do otrzymania zwrotu lub umorzenia należności celnych przywozowych, pod warunkiem że zostaną objęte procedurą tranzytu zewnętrznego zgodnie z art. 118 ust. 4  UKC (postępowanie z towarami wadliwymi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3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wspólnego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1365405" y="1125846"/>
            <a:ext cx="75797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Obowiązki osoby uprawnionej do korzystania z procedury tranzytu, przewoźnika i odbiorcy towarów: 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310970" y="2226758"/>
            <a:ext cx="757977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/>
              <a:t>Osoba </a:t>
            </a:r>
            <a:r>
              <a:rPr lang="pl-PL" sz="2000" b="1" dirty="0"/>
              <a:t>uprawniona do korzystania z procedury tranzytu</a:t>
            </a:r>
            <a:r>
              <a:rPr lang="pl-PL" sz="2000" dirty="0"/>
              <a:t> odpowiada za: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przedstawienie </a:t>
            </a:r>
            <a:r>
              <a:rPr lang="pl-PL" sz="2000" dirty="0"/>
              <a:t>towarów w nienaruszonym stanie w </a:t>
            </a:r>
            <a:r>
              <a:rPr lang="pl-PL" sz="2000" dirty="0" err="1" smtClean="0"/>
              <a:t>uc</a:t>
            </a:r>
            <a:r>
              <a:rPr lang="pl-PL" sz="2000" dirty="0" smtClean="0"/>
              <a:t>  </a:t>
            </a:r>
            <a:r>
              <a:rPr lang="pl-PL" sz="2000" dirty="0"/>
              <a:t>przeznaczenia w wyznaczonym terminie i zgodnie </a:t>
            </a:r>
            <a:r>
              <a:rPr lang="pl-PL" sz="2000" dirty="0" smtClean="0"/>
              <a:t>z </a:t>
            </a:r>
            <a:r>
              <a:rPr lang="pl-PL" sz="2000" dirty="0"/>
              <a:t>środkami zastosowanymi przez organy celne w celu zapewnienia identyfikacji </a:t>
            </a:r>
            <a:r>
              <a:rPr lang="pl-PL" sz="2000" dirty="0" smtClean="0"/>
              <a:t>towarów</a:t>
            </a:r>
            <a:endParaRPr lang="pl-PL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przestrzeganie </a:t>
            </a:r>
            <a:r>
              <a:rPr lang="pl-PL" sz="2000" dirty="0"/>
              <a:t>przepisów </a:t>
            </a:r>
            <a:r>
              <a:rPr lang="pl-PL" sz="2000" dirty="0" smtClean="0"/>
              <a:t>dotyczących procedury</a:t>
            </a:r>
            <a:endParaRPr lang="pl-PL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złożenie </a:t>
            </a:r>
            <a:r>
              <a:rPr lang="pl-PL" sz="2000" dirty="0"/>
              <a:t>zabezpieczenia w celu zapewnienia zapłaty kwoty należności </a:t>
            </a:r>
            <a:r>
              <a:rPr lang="pl-PL" sz="2000" dirty="0" smtClean="0"/>
              <a:t>odpowiadającej długowi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1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F_1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2178</Words>
  <Application>Microsoft Office PowerPoint</Application>
  <PresentationFormat>Pokaz na ekranie (4:3)</PresentationFormat>
  <Paragraphs>225</Paragraphs>
  <Slides>32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Motyw pakietu Office</vt:lpstr>
      <vt:lpstr>Prezentacja programu PowerPoint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  <vt:lpstr>Procedura tranzytu wspólnego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terms:created xsi:type="dcterms:W3CDTF">2010-12-22T13:06:19Z</dcterms:created>
  <dcterms:modified xsi:type="dcterms:W3CDTF">2020-10-28T08:47:47Z</dcterms:modified>
</cp:coreProperties>
</file>