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58" r:id="rId3"/>
    <p:sldId id="259" r:id="rId4"/>
    <p:sldId id="262" r:id="rId5"/>
    <p:sldId id="263" r:id="rId6"/>
    <p:sldId id="275" r:id="rId7"/>
    <p:sldId id="260" r:id="rId8"/>
    <p:sldId id="264" r:id="rId9"/>
    <p:sldId id="261" r:id="rId10"/>
    <p:sldId id="265" r:id="rId11"/>
    <p:sldId id="266" r:id="rId12"/>
    <p:sldId id="268" r:id="rId13"/>
    <p:sldId id="267" r:id="rId14"/>
    <p:sldId id="270" r:id="rId15"/>
    <p:sldId id="269" r:id="rId16"/>
    <p:sldId id="276" r:id="rId17"/>
    <p:sldId id="271" r:id="rId18"/>
    <p:sldId id="272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906" y="72"/>
      </p:cViewPr>
      <p:guideLst>
        <p:guide orient="horz" pos="3713"/>
        <p:guide pos="12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F968E-F4AF-4067-A74C-B564B3436374}" type="datetimeFigureOut">
              <a:rPr lang="pl-PL" smtClean="0"/>
              <a:t>28.10.2020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9BA7B-27D8-4148-9B75-17C87E744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31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9BA7B-27D8-4148-9B75-17C87E744407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5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5306-C855-4F72-9143-78295E060CF5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59D-313D-4C03-8398-BE16F2147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EFBF-B491-4C38-9F9D-565ED2A62EC6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9F2-E6AB-44E8-BB6C-5393CB7A7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096B-501B-44C1-A6C6-D8A42CB34AD5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AD6D-6A70-4251-8E25-DC3610F3DC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66DE-5A3E-4753-A53E-D0C672F05E87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632D-E699-428D-AE86-A366DBC20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164-5AF6-4449-925E-5C951E873108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3D7E-ED8B-4283-BEDE-338F36F329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46D3-3A8C-4D83-94A2-B9085FB10076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8CC5-D0D9-4713-A586-DAFEDEA06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1758-0C89-4513-BA9A-2A0EB9FB98B6}" type="datetime1">
              <a:rPr lang="pl-PL" smtClean="0"/>
              <a:t>28.10.2020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1885-F94C-49BC-9F93-8AF73776B3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9144-9989-42BD-9DD8-92C25B6273C8}" type="datetime1">
              <a:rPr lang="pl-PL" smtClean="0"/>
              <a:t>28.10.2020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746C-1F8B-4A8A-8390-8AF7056845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B6B0-B645-4ADE-96FC-42E5F2F7B456}" type="datetime1">
              <a:rPr lang="pl-PL" smtClean="0"/>
              <a:t>28.10.2020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CE18-2ABF-44B7-9102-F584C0D75C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A5C3-C8B5-40C3-916D-1D0507F559C1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CAE0-DAEF-4F68-85CC-B01336AFE3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F0DF-EA40-4E14-A5F9-C415E84DA431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0ECB-A421-4F95-86F6-24359C7F8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49ECBB-852B-449C-878D-617CF1845FE5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4DA8-214E-40AE-AD38-37F6A3D719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esc.gov.pl/web/puesc/e-tranzyt" TargetMode="External"/><Relationship Id="rId2" Type="http://schemas.openxmlformats.org/officeDocument/2006/relationships/hyperlink" Target="https://www.podatki.gov.pl/clo/informacje-dla-przedsiebiorcow/procedury-celne/procedura-tranzytu/#tranzyt-ti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le tekstowe 5"/>
          <p:cNvSpPr txBox="1">
            <a:spLocks noChangeArrowheads="1"/>
          </p:cNvSpPr>
          <p:nvPr/>
        </p:nvSpPr>
        <p:spPr bwMode="auto">
          <a:xfrm>
            <a:off x="1230313" y="5537602"/>
            <a:ext cx="13985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defRPr/>
            </a:pPr>
            <a:r>
              <a:rPr lang="pl-PL" sz="700" dirty="0"/>
              <a:t>Beata Gajda</a:t>
            </a:r>
          </a:p>
          <a:p>
            <a:pPr lvl="0">
              <a:defRPr/>
            </a:pPr>
            <a:r>
              <a:rPr lang="pl-PL" sz="700" dirty="0"/>
              <a:t>Ministerstwo Finansów</a:t>
            </a:r>
          </a:p>
          <a:p>
            <a:pPr lvl="0">
              <a:defRPr/>
            </a:pPr>
            <a:r>
              <a:rPr lang="pl-PL" sz="700" dirty="0"/>
              <a:t>Departament Ceł</a:t>
            </a:r>
          </a:p>
          <a:p>
            <a:pPr lvl="0">
              <a:defRPr/>
            </a:pPr>
            <a:endParaRPr lang="pl-PL" sz="700" dirty="0"/>
          </a:p>
          <a:p>
            <a:pPr lvl="0"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 lvl="0"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 lvl="0"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 lvl="0"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1372757" y="1852628"/>
            <a:ext cx="72888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endParaRPr lang="pl-PL" sz="3200" b="1" dirty="0" smtClean="0">
              <a:solidFill>
                <a:srgbClr val="B5121B">
                  <a:lumMod val="75000"/>
                </a:srgbClr>
              </a:solidFill>
            </a:endParaRPr>
          </a:p>
          <a:p>
            <a:pPr lvl="0"/>
            <a:r>
              <a:rPr lang="pl-PL" sz="3200" b="1" dirty="0" smtClean="0">
                <a:solidFill>
                  <a:srgbClr val="B5121B">
                    <a:lumMod val="75000"/>
                  </a:srgbClr>
                </a:solidFill>
              </a:rPr>
              <a:t>Procedura </a:t>
            </a:r>
            <a:r>
              <a:rPr lang="pl-PL" sz="3200" b="1" dirty="0">
                <a:solidFill>
                  <a:srgbClr val="B5121B">
                    <a:lumMod val="75000"/>
                  </a:srgbClr>
                </a:solidFill>
              </a:rPr>
              <a:t>tranzytu TIR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659D-313D-4C03-8398-BE16F21478FC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1355725" y="4608825"/>
            <a:ext cx="66262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 dirty="0" smtClean="0">
                <a:solidFill>
                  <a:srgbClr val="FFFFFF">
                    <a:lumMod val="65000"/>
                  </a:srgbClr>
                </a:solidFill>
              </a:rPr>
              <a:t>webinarium „Procedury tranzytowe po </a:t>
            </a:r>
            <a:r>
              <a:rPr lang="pl-PL" b="1" dirty="0" err="1" smtClean="0">
                <a:solidFill>
                  <a:srgbClr val="FFFFFF">
                    <a:lumMod val="65000"/>
                  </a:srgbClr>
                </a:solidFill>
              </a:rPr>
              <a:t>Brexicie</a:t>
            </a:r>
            <a:r>
              <a:rPr lang="pl-PL" b="1" dirty="0" smtClean="0">
                <a:solidFill>
                  <a:srgbClr val="FFFFFF">
                    <a:lumMod val="65000"/>
                  </a:srgbClr>
                </a:solidFill>
              </a:rPr>
              <a:t>”</a:t>
            </a:r>
          </a:p>
          <a:p>
            <a:pPr algn="just"/>
            <a:r>
              <a:rPr lang="pl-PL" sz="1600" b="1" dirty="0" smtClean="0">
                <a:solidFill>
                  <a:srgbClr val="FFFFFF">
                    <a:lumMod val="65000"/>
                  </a:srgbClr>
                </a:solidFill>
              </a:rPr>
              <a:t>27 października 2020 r.</a:t>
            </a:r>
            <a:endParaRPr lang="pl-PL" sz="16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47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TIR – </a:t>
            </a:r>
            <a:r>
              <a:rPr lang="pl-PL" sz="2400" b="1" dirty="0" smtClean="0">
                <a:solidFill>
                  <a:schemeClr val="accent1"/>
                </a:solidFill>
              </a:rPr>
              <a:t>szczegółowy tryb postępowania (1)</a:t>
            </a:r>
            <a:endParaRPr lang="en-GB" sz="2400" b="1" dirty="0">
              <a:solidFill>
                <a:schemeClr val="accent1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prawidłowe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wypełnienie karnetu: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dane posiadacza karnetu w odpowiednich rubrykach – wraz z numerem EORI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nr rejestracyjny pojazdu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numer i data świadectwa uznania pojazdu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dokładny i jednoznaczny opis towarów (rekomendowane podanie kodu HS)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przesłanie elektronicznego zgłoszenia TIR (komunikat IE015) do systemu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NCTS2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elektroniczne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dane w systemie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muszą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być zgodne z danymi w karnecie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przedstawienie karnetu TIR w urzędzie wyjścia lub urzędzie granicznym (wprowadzenia do UE) wraz z towarami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TIR – </a:t>
            </a:r>
            <a:r>
              <a:rPr lang="pl-PL" sz="2400" b="1" dirty="0" smtClean="0">
                <a:solidFill>
                  <a:schemeClr val="accent1"/>
                </a:solidFill>
              </a:rPr>
              <a:t>szczegółowy tryb postępowania (2)</a:t>
            </a:r>
            <a:endParaRPr lang="en-GB" sz="2400" b="1" dirty="0">
              <a:solidFill>
                <a:schemeClr val="accent1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warunek przyjęcia karnetu przez organ celny -autentyczność i prawidłowość wypełnienia karnetu: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okładka karnetu TIR i poszczególne karty są opatrzone tym samym numerem i posiadają znaki IRU,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rubrykach 2 i 4 okładki została zamieszczona nazwa stowarzyszenia poręczającego i odciśnięta jego pieczęć,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karty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karnetu są kolejno ponumerowane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karnetem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 posługuje się osoba uprawniona,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karnet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jest przedstawiony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urzędzie wyjścia w terminie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ważności określonym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rubryce 1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okładki</a:t>
            </a: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52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TIR – </a:t>
            </a:r>
            <a:r>
              <a:rPr lang="pl-PL" sz="2400" b="1" dirty="0" smtClean="0">
                <a:solidFill>
                  <a:schemeClr val="accent1"/>
                </a:solidFill>
              </a:rPr>
              <a:t>szczegółowy tryb postępowania (3)</a:t>
            </a:r>
            <a:endParaRPr lang="en-GB" sz="2400" b="1" dirty="0">
              <a:solidFill>
                <a:schemeClr val="accent1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Czynności organu celnego w urzędzie wyjścia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sprawdzenie świadectwa uznania pojazdu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przeprowadzenie kontroli pojazdu i ładunku (zgodność towarów z karnetem)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nałożenie zamknięć urzędowych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62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TIR – </a:t>
            </a:r>
            <a:r>
              <a:rPr lang="pl-PL" sz="2400" b="1" dirty="0" smtClean="0">
                <a:solidFill>
                  <a:schemeClr val="accent1"/>
                </a:solidFill>
              </a:rPr>
              <a:t>szczegółowy tryb postępowania (4)</a:t>
            </a:r>
            <a:endParaRPr lang="en-GB" sz="2400" b="1" dirty="0">
              <a:solidFill>
                <a:schemeClr val="accent1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obowiązek przedstawienia pojazdu z towarami oraz karnetem TIR w kolejnych urzędach przejściowych i urzędzie przeznaczenia w wyznaczonym terminie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przedstawienie tranzytowego dokumentu towarzyszącego (wydruk z NCTS) wraz z karnetem TIR w urzędzie przeznaczenia w UE (zamknięcie operacji w systemie)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39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TIR – </a:t>
            </a:r>
            <a:r>
              <a:rPr lang="pl-PL" sz="2400" b="1" dirty="0" smtClean="0">
                <a:solidFill>
                  <a:schemeClr val="accent1"/>
                </a:solidFill>
              </a:rPr>
              <a:t>szczegółowy tryb postępowania (5)</a:t>
            </a:r>
            <a:endParaRPr lang="en-GB" sz="2400" b="1" dirty="0">
              <a:solidFill>
                <a:schemeClr val="accent1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zynności organu celnego w urzędzie przeznaczenia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sprawdzenie zamknięć urzędowych (czy nie naruszone)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przeprowadzenie kontroli ładunku (zgodność towarów z karnetem)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dokonanie zamknięcia operacji TIR w NCTS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934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TIR – </a:t>
            </a:r>
            <a:r>
              <a:rPr lang="pl-PL" sz="2400" b="1" dirty="0" smtClean="0">
                <a:solidFill>
                  <a:schemeClr val="accent1"/>
                </a:solidFill>
              </a:rPr>
              <a:t>szczegółowy tryb postępowania (6)</a:t>
            </a:r>
            <a:endParaRPr lang="en-GB" sz="2400" b="1" dirty="0">
              <a:solidFill>
                <a:schemeClr val="accent1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jeśli pomimo upłynięcia terminów operacja TIR pozostaje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otwarta w systemie NCTS,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urząd informuje posiadacza karnetu i ZMPD, oczekując dowodu prawidłowego zakończenia operacji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niedostarczenie towarów do miejsca przeznaczenia lub stwierdzenie niezgodności / nieprawidłowości: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ostępowanie wyjaśniające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postępowanie poszukiwawcze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rocedura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oboru długu 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96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rgbClr val="E31837"/>
                </a:solidFill>
              </a:rPr>
              <a:t>O</a:t>
            </a:r>
            <a:r>
              <a:rPr lang="pl-PL" sz="2400" b="1" dirty="0" smtClean="0">
                <a:solidFill>
                  <a:srgbClr val="E31837"/>
                </a:solidFill>
              </a:rPr>
              <a:t>bowiązki posiadacza karnetu TIR - podsumowanie</a:t>
            </a:r>
            <a:endParaRPr lang="en-GB" sz="2400" b="1" dirty="0">
              <a:solidFill>
                <a:srgbClr val="E31837"/>
              </a:solidFill>
            </a:endParaRPr>
          </a:p>
          <a:p>
            <a:endParaRPr lang="pl-PL" sz="2400" b="1" dirty="0">
              <a:solidFill>
                <a:srgbClr val="E31837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 urzędzie wyjścia – przesłanie zgłoszenia elektronicznego do NCTS2, złożenie właściwie wypełnionego karnetu TIR, przedstawienie pojazdu z ładunkiem oraz świadectwa uznania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 urzędzie przejściowym/granicznym oraz przeznaczenia – przedstawienie z pojazdu z ładunkiem w stanie nienaruszonym oraz karnetu TIR z tranzytowym dokumentem towarzyszącym, w wyznaczonym terminie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Beata Gajda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Ministerstwo Finansów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Departament Ceł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9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1"/>
                </a:solidFill>
              </a:rPr>
              <a:t>Instrukcje, wytyczne i materiały pomocnicze</a:t>
            </a:r>
            <a:endParaRPr lang="en-GB" sz="2400" b="1" dirty="0">
              <a:solidFill>
                <a:schemeClr val="accent1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Instrukcja w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zakresie stosowania procedury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dla przedsiębiorców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– obowiązkowe stosowanie</a:t>
            </a:r>
          </a:p>
          <a:p>
            <a:pPr lvl="1">
              <a:defRPr/>
            </a:pP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://www.podatki.gov.pl/clo/informacje-dla-przedsiebiorcow/procedury-celne/procedura-tranzytu/#</a:t>
            </a: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tranzyt-tir</a:t>
            </a: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Instrukcja dotycząca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realizacji usługi e-Tranzyt (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operacje tranzytu unijnego/wspólnego i operacje TIR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Instrukcja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dla użytkowników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zewnętrznych</a:t>
            </a:r>
          </a:p>
          <a:p>
            <a:pPr lvl="1">
              <a:defRPr/>
            </a:pP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puesc.gov.pl/web/puesc/e-tranzyt</a:t>
            </a: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ateriały EKG ONZ: Najlepsze praktyki (</a:t>
            </a:r>
            <a:r>
              <a:rPr lang="pl-P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pl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 </a:t>
            </a:r>
            <a:r>
              <a:rPr lang="pl-PL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Handbook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(en)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https</a:t>
            </a:r>
            <a:r>
              <a:rPr lang="pl-PL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://www.podatki.gov.pl/clo/informacje-dla-przedsiebiorcow/procedury-celne/procedura-tranzytu/#</a:t>
            </a: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tranzyt-tir</a:t>
            </a:r>
            <a:r>
              <a:rPr lang="pl-PL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49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800" b="1" dirty="0" smtClean="0">
                <a:solidFill>
                  <a:srgbClr val="E31837"/>
                </a:solidFill>
              </a:rPr>
              <a:t>Dziękuję za uwagę.</a:t>
            </a:r>
          </a:p>
          <a:p>
            <a:endParaRPr lang="pl-PL" sz="2800" b="1" dirty="0">
              <a:solidFill>
                <a:srgbClr val="E31837"/>
              </a:solidFill>
            </a:endParaRPr>
          </a:p>
          <a:p>
            <a:r>
              <a:rPr lang="pl-PL" sz="2800" b="1" dirty="0" smtClean="0">
                <a:solidFill>
                  <a:srgbClr val="E31837"/>
                </a:solidFill>
              </a:rPr>
              <a:t>Pytania ?</a:t>
            </a:r>
            <a:endParaRPr lang="en-GB" sz="2800" b="1" dirty="0">
              <a:solidFill>
                <a:srgbClr val="E31837"/>
              </a:solidFill>
            </a:endParaRPr>
          </a:p>
          <a:p>
            <a:endParaRPr lang="pl-PL" sz="2400" b="1" dirty="0">
              <a:solidFill>
                <a:srgbClr val="E31837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18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Przegląd prezentacji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uregulowania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prawne stosowania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 w Polsce i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zakres stosowania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odstawowe zasady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tosowanie TIR-NCTS w UE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szczegółowy tryb postępowania z karnetem TIR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ziałania organów celnych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bowiązki posiadacza karnetu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instrukcje, wytyczne i materiały pomocnicze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1"/>
                </a:solidFill>
              </a:rPr>
              <a:t>Stosowanie TIR w Polsce i UE – uregulowania prawne (1)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Konwencja celna dotycząca międzynarodowego przewozu towarów z zastosowaniem karnetów TIR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dnia 14 listopada 1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975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r.</a:t>
            </a: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publ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Dziennik Urzędowy Unii Europejskiej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wersja skonsolidowana -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OJ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 165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.06.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2009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Polska jest jej Stroną Konwencji jako samodzielny kraj, ale Stroną Konwencji jest też Unia Europejska 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obowiązują </a:t>
            </a: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specyficzne regulacje, dodatkowe zasady dotyczące procedury TIR, w oparciu o przepisy 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Unii Europejskiej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art. 226-231 Unijnego Kodeksu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elnego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rt. 184, 186-187 Rozporządzenia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elegowanego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art. 163-164, 167-168, 274-282 Rozporządzenia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ykonawczego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8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1"/>
                </a:solidFill>
              </a:rPr>
              <a:t>Stosowanie TIR w Polsce i UE – uregulowania prawne (2)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zczegółowe regulacje krajowe dot. dostępu do procedury TIR oraz procedury uproszczonej TIR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ustawa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dnia 19 marca 2004 r. – Prawo celne 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art. 17a, art. 70 ust. 1, 2 i 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ozporządzenie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Ministra Finansów z dnia 19 sierpnia 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2016 r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w sprawie wniosku o udzielenie pozwolenia na 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korzystanie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procedury TIR, 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pozwolenia na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uproszczenie przy obejmowaniu towarów procedurą TIR oraz korzystania z tego 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uproszczenia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rozporządzenie </a:t>
            </a:r>
            <a:r>
              <a:rPr lang="pl-PL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Ministra Rozwoju i Finansów z dnia 1 lutego 2017 r. w sprawie wyznaczenia Dyrektora Izby Administracji Skarbowej w Warszawie do prowadzenia niektórych spraw </a:t>
            </a:r>
            <a:r>
              <a:rPr lang="pl-PL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celnych</a:t>
            </a: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6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chemeClr val="accent1"/>
                </a:solidFill>
              </a:rPr>
              <a:t>Stosowanie TIR w Polsce i UE – zakres (1)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możliwe wyłącznie gdy przekraczana jest co najmniej jedna granica celna (stosowanie niemożliwe wyłącznie na obszarze UE – jeden obszar celny)</a:t>
            </a: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przewóz TIR musi obejmować kraje trzecie – obecnie głownie przewozy z krajami Europy Wsch., Azji, Turcją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Zjednoczone Królestwo jest samodzielnie stroną Konwencji TIR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konsekwencji </a:t>
            </a:r>
            <a:r>
              <a:rPr lang="pl-PL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Brexit</a:t>
            </a:r>
            <a:r>
              <a:rPr lang="pl-PL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procedura TIR będzie możliwa w przewozach do/z Zjednoczonego Królestwa (kraj trzeci)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845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E31837"/>
                </a:solidFill>
              </a:rPr>
              <a:t>Stosowanie TIR w Polsce i UE – zakres (2)</a:t>
            </a:r>
            <a:endParaRPr lang="pl-PL" sz="2400" b="1" dirty="0">
              <a:solidFill>
                <a:srgbClr val="E31837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dotyczy przewozu towarów: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sz="1600" dirty="0" smtClean="0">
              <a:solidFill>
                <a:srgbClr val="000000">
                  <a:lumMod val="85000"/>
                  <a:lumOff val="1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nieunijnych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pl-PL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nijnych po procedurze wywozu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itchFamily="34" charset="0"/>
                <a:cs typeface="Arial" pitchFamily="34" charset="0"/>
              </a:rPr>
              <a:t>unijnych przemieszczanych do innego państwa UE przez kraj terytorium kraju trzeciego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Beata Gajda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Ministerstwo Finansów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</a:rPr>
              <a:t>Departament Ceł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TIR – </a:t>
            </a:r>
            <a:r>
              <a:rPr lang="pl-PL" sz="2400" b="1" dirty="0" smtClean="0">
                <a:solidFill>
                  <a:schemeClr val="accent1"/>
                </a:solidFill>
              </a:rPr>
              <a:t>podstawowe zasady (1)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graniczony/kontrolowany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dostęp dla przedsiębiorców transportowych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konieczność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spełnienia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warunków i uzyskania pozwolenia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bezpieczne pojazdy – procedura uznawania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pojazdów (świadectwa uznania TIR) oraz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obowiązkowe stosowanie zamknięć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urzędowych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efektywny łańcuch gwarancyjny – krajowe stowarzyszenia poręczające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(w Polsce – ZMPD) i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organizacja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międzynarodowa (IRU)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TIR – </a:t>
            </a:r>
            <a:r>
              <a:rPr lang="pl-PL" sz="2400" b="1" dirty="0" smtClean="0">
                <a:solidFill>
                  <a:schemeClr val="accent1"/>
                </a:solidFill>
              </a:rPr>
              <a:t>podstawowe zasady (2)</a:t>
            </a:r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karnet TIR to jednocześnie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zgłoszenie celne do procedury tranzytu oraz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dokument gwarancyjny (zabezpieczenie)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w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 wysokość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zabezpieczenia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od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karnetu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       100 000 EUR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zajemne uznawanie kontroli celnych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wyłącznie w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obowiązkowe stosowanie systemu elektronicznego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(NCTS)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dla potrzeb monitorowania operacji TIR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81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Procedura tranzytu TIR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chemeClr val="accent1"/>
                </a:solidFill>
              </a:rPr>
              <a:t>TIR – </a:t>
            </a:r>
            <a:r>
              <a:rPr lang="pl-PL" sz="2400" b="1" dirty="0" smtClean="0">
                <a:solidFill>
                  <a:schemeClr val="accent1"/>
                </a:solidFill>
              </a:rPr>
              <a:t>stosowanie systemu </a:t>
            </a:r>
            <a:r>
              <a:rPr lang="en-GB" sz="2400" b="1" dirty="0" smtClean="0">
                <a:solidFill>
                  <a:schemeClr val="accent1"/>
                </a:solidFill>
              </a:rPr>
              <a:t>NCTS</a:t>
            </a:r>
            <a:r>
              <a:rPr lang="pl-PL" sz="2400" b="1" dirty="0" smtClean="0">
                <a:solidFill>
                  <a:schemeClr val="accent1"/>
                </a:solidFill>
              </a:rPr>
              <a:t> w UE</a:t>
            </a:r>
            <a:endParaRPr lang="en-GB" sz="2400" b="1" dirty="0">
              <a:solidFill>
                <a:schemeClr val="accent1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2284413" y="2571750"/>
            <a:ext cx="62642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obowiązkowe elektroniczne przesłanie danych karnetu TIR do sytemu elektronicznego 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(NCTS</a:t>
            </a:r>
            <a:r>
              <a:rPr lang="pl-PL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dodatkowo w stosunku do papierowego karnetu TIR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możliwe wykorzystanie aplikacji webowej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 – EPD (IRU)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inne metody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usługi agencji celnych, własne aplikacje i narzędzia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efektywne monitorowanie operacji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systemie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NCTS (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komunikaty elektroniczne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szybsza informacja o zakończeniu operacji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TIR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i szybsze zamknięcie tej operacji na obszarze UE (brak zwrotu papierowych odcinków karnetu TIR</a:t>
            </a:r>
            <a:r>
              <a:rPr lang="en-GB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060450" y="5859463"/>
            <a:ext cx="108108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700" dirty="0"/>
              <a:t>Beata Gajda</a:t>
            </a:r>
          </a:p>
          <a:p>
            <a:pPr>
              <a:defRPr/>
            </a:pPr>
            <a:r>
              <a:rPr lang="pl-PL" sz="700" dirty="0"/>
              <a:t>Ministerstwo Finansów</a:t>
            </a:r>
          </a:p>
          <a:p>
            <a:pPr>
              <a:defRPr/>
            </a:pPr>
            <a:r>
              <a:rPr lang="pl-PL" sz="700" dirty="0"/>
              <a:t>Departament Ceł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700" dirty="0">
                <a:latin typeface="Arial" pitchFamily="34" charset="0"/>
                <a:cs typeface="Arial" pitchFamily="34" charset="0"/>
              </a:rPr>
              <a:t>00-916 Warszawa</a:t>
            </a:r>
          </a:p>
          <a:p>
            <a:pPr>
              <a:defRPr/>
            </a:pPr>
            <a:endParaRPr lang="pl-PL" sz="700" dirty="0"/>
          </a:p>
          <a:p>
            <a:pPr>
              <a:defRPr/>
            </a:pPr>
            <a:r>
              <a:rPr lang="pl-PL" sz="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85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1324</Words>
  <Application>Microsoft Office PowerPoint</Application>
  <PresentationFormat>Pokaz na ekranie (4:3)</PresentationFormat>
  <Paragraphs>324</Paragraphs>
  <Slides>18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Motyw pakietu Office</vt:lpstr>
      <vt:lpstr>Prezentacja programu PowerPoint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  <vt:lpstr>Procedura tranzytu TIR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terms:created xsi:type="dcterms:W3CDTF">2010-12-22T13:06:19Z</dcterms:created>
  <dcterms:modified xsi:type="dcterms:W3CDTF">2020-10-28T08:45:23Z</dcterms:modified>
</cp:coreProperties>
</file>