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73" r:id="rId4"/>
    <p:sldId id="310" r:id="rId5"/>
    <p:sldId id="274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272" r:id="rId20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13">
          <p15:clr>
            <a:srgbClr val="A4A3A4"/>
          </p15:clr>
        </p15:guide>
        <p15:guide id="2" pos="125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jda Beata" initials="GB" lastIdx="3" clrIdx="0">
    <p:extLst>
      <p:ext uri="{19B8F6BF-5375-455C-9EA6-DF929625EA0E}">
        <p15:presenceInfo xmlns:p15="http://schemas.microsoft.com/office/powerpoint/2012/main" userId="S-1-5-21-1525952054-1005573771-2909822258-78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906" y="72"/>
      </p:cViewPr>
      <p:guideLst>
        <p:guide orient="horz" pos="3713"/>
        <p:guide pos="125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F968E-F4AF-4067-A74C-B564B3436374}" type="datetimeFigureOut">
              <a:rPr lang="pl-PL" smtClean="0"/>
              <a:t>28.10.2020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9BA7B-27D8-4148-9B75-17C87E74440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231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9BA7B-27D8-4148-9B75-17C87E744407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4609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35306-C855-4F72-9143-78295E060CF5}" type="datetime1">
              <a:rPr lang="pl-PL" smtClean="0"/>
              <a:t>28.10.2020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659D-313D-4C03-8398-BE16F21478F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FEFBF-B491-4C38-9F9D-565ED2A62EC6}" type="datetime1">
              <a:rPr lang="pl-PL" smtClean="0"/>
              <a:t>28.10.2020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019F2-E6AB-44E8-BB6C-5393CB7A7A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8096B-501B-44C1-A6C6-D8A42CB34AD5}" type="datetime1">
              <a:rPr lang="pl-PL" smtClean="0"/>
              <a:t>28.10.2020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5AD6D-6A70-4251-8E25-DC3610F3DC7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A66DE-5A3E-4753-A53E-D0C672F05E87}" type="datetime1">
              <a:rPr lang="pl-PL" smtClean="0"/>
              <a:t>28.10.2020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0632D-E699-428D-AE86-A366DBC20B8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CE164-5AF6-4449-925E-5C951E873108}" type="datetime1">
              <a:rPr lang="pl-PL" smtClean="0"/>
              <a:t>28.10.2020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93D7E-ED8B-4283-BEDE-338F36F3297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046D3-3A8C-4D83-94A2-B9085FB10076}" type="datetime1">
              <a:rPr lang="pl-PL" smtClean="0"/>
              <a:t>28.10.2020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78CC5-D0D9-4713-A586-DAFEDEA060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71758-0C89-4513-BA9A-2A0EB9FB98B6}" type="datetime1">
              <a:rPr lang="pl-PL" smtClean="0"/>
              <a:t>28.10.2020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11885-F94C-49BC-9F93-8AF73776B3E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59144-9989-42BD-9DD8-92C25B6273C8}" type="datetime1">
              <a:rPr lang="pl-PL" smtClean="0"/>
              <a:t>28.10.2020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7746C-1F8B-4A8A-8390-8AF70568456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9B6B0-B645-4ADE-96FC-42E5F2F7B456}" type="datetime1">
              <a:rPr lang="pl-PL" smtClean="0"/>
              <a:t>28.10.2020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2CE18-2ABF-44B7-9102-F584C0D75CF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1A5C3-C8B5-40C3-916D-1D0507F559C1}" type="datetime1">
              <a:rPr lang="pl-PL" smtClean="0"/>
              <a:t>28.10.2020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2CAE0-DAEF-4F68-85CC-B01336AFE3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2F0DF-EA40-4E14-A5F9-C415E84DA431}" type="datetime1">
              <a:rPr lang="pl-PL" smtClean="0"/>
              <a:t>28.10.2020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C0ECB-A421-4F95-86F6-24359C7F8F5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49ECBB-852B-449C-878D-617CF1845FE5}" type="datetime1">
              <a:rPr lang="pl-PL" smtClean="0"/>
              <a:t>28.10.2020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754DA8-214E-40AE-AD38-37F6A3D719A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.europa.eu/taxation_customs/customs/procedural_aspects/transit/common_community" TargetMode="External"/><Relationship Id="rId2" Type="http://schemas.openxmlformats.org/officeDocument/2006/relationships/hyperlink" Target="http://www.podatki.gov.pl/clo/brex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c.europa.eu/taxation_customs/business/union-customs-cod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esc.gov.pl/web/puesc/systemy/ncts2" TargetMode="External"/><Relationship Id="rId2" Type="http://schemas.openxmlformats.org/officeDocument/2006/relationships/hyperlink" Target="http://www.puesc.gov.pl/web/puesc/e-tranzyt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esc.gov.pl/web/puesc/e-tranzyt" TargetMode="External"/><Relationship Id="rId2" Type="http://schemas.openxmlformats.org/officeDocument/2006/relationships/hyperlink" Target="https://www.podatki.gov.pl/clo/informacje-dla-przedsiebiorcow/procedury-celne/procedura-tranzytu/#tranzyt-tir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pole tekstowe 5"/>
          <p:cNvSpPr txBox="1">
            <a:spLocks noChangeArrowheads="1"/>
          </p:cNvSpPr>
          <p:nvPr/>
        </p:nvSpPr>
        <p:spPr bwMode="auto">
          <a:xfrm>
            <a:off x="1230313" y="5304893"/>
            <a:ext cx="1398587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l-PL" sz="900" b="1" dirty="0" smtClean="0"/>
              <a:t>Krzysztof Wic</a:t>
            </a:r>
            <a:endParaRPr lang="pl-PL" sz="900" b="1" dirty="0"/>
          </a:p>
          <a:p>
            <a:pPr>
              <a:defRPr/>
            </a:pPr>
            <a:r>
              <a:rPr lang="pl-PL" sz="900" b="1" dirty="0" smtClean="0"/>
              <a:t>Ministerstwo Finansów</a:t>
            </a:r>
          </a:p>
          <a:p>
            <a:pPr>
              <a:defRPr/>
            </a:pPr>
            <a:r>
              <a:rPr lang="pl-PL" sz="900" b="1" dirty="0" smtClean="0"/>
              <a:t>Departament Ceł</a:t>
            </a:r>
          </a:p>
          <a:p>
            <a:pPr>
              <a:defRPr/>
            </a:pPr>
            <a:endParaRPr lang="pl-PL" sz="900" b="1" dirty="0"/>
          </a:p>
          <a:p>
            <a:pPr>
              <a:defRPr/>
            </a:pPr>
            <a:r>
              <a:rPr lang="pl-PL" sz="900" b="1" dirty="0" smtClean="0">
                <a:latin typeface="Arial" pitchFamily="34" charset="0"/>
                <a:cs typeface="Arial" pitchFamily="34" charset="0"/>
              </a:rPr>
              <a:t>ul. Świętokrzyska 12</a:t>
            </a:r>
          </a:p>
          <a:p>
            <a:pPr>
              <a:defRPr/>
            </a:pPr>
            <a:r>
              <a:rPr lang="pl-PL" sz="900" b="1" dirty="0" smtClean="0">
                <a:latin typeface="Arial" pitchFamily="34" charset="0"/>
                <a:cs typeface="Arial" pitchFamily="34" charset="0"/>
              </a:rPr>
              <a:t>00-916 Warszawa</a:t>
            </a:r>
            <a:endParaRPr lang="pl-PL" sz="900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pl-PL" sz="900" b="1" dirty="0"/>
          </a:p>
          <a:p>
            <a:pPr>
              <a:defRPr/>
            </a:pPr>
            <a:r>
              <a:rPr lang="pl-PL" sz="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www.gov.pl/web/kas</a:t>
            </a:r>
            <a:endParaRPr lang="pl-PL" sz="9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pole tekstowe 4"/>
          <p:cNvSpPr txBox="1">
            <a:spLocks noChangeArrowheads="1"/>
          </p:cNvSpPr>
          <p:nvPr/>
        </p:nvSpPr>
        <p:spPr bwMode="auto">
          <a:xfrm>
            <a:off x="1301299" y="1551667"/>
            <a:ext cx="662622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b="1" dirty="0">
                <a:solidFill>
                  <a:srgbClr val="FF0000"/>
                </a:solidFill>
              </a:rPr>
              <a:t>Brexit – zasady tranzytu towarów </a:t>
            </a:r>
            <a:r>
              <a:rPr lang="pl-PL" sz="3200" b="1" dirty="0" smtClean="0">
                <a:solidFill>
                  <a:srgbClr val="FF0000"/>
                </a:solidFill>
              </a:rPr>
              <a:t>do/z Wielkiej Brytanii</a:t>
            </a:r>
          </a:p>
          <a:p>
            <a:pPr>
              <a:lnSpc>
                <a:spcPct val="150000"/>
              </a:lnSpc>
            </a:pPr>
            <a:r>
              <a:rPr lang="pl-PL" sz="2400" b="1" dirty="0" smtClean="0">
                <a:solidFill>
                  <a:srgbClr val="FF0000"/>
                </a:solidFill>
              </a:rPr>
              <a:t>w transporcie drogowym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A659D-313D-4C03-8398-BE16F21478FC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  <p:sp>
        <p:nvSpPr>
          <p:cNvPr id="6" name="pole tekstowe 4"/>
          <p:cNvSpPr txBox="1">
            <a:spLocks noChangeArrowheads="1"/>
          </p:cNvSpPr>
          <p:nvPr/>
        </p:nvSpPr>
        <p:spPr bwMode="auto">
          <a:xfrm>
            <a:off x="1427185" y="4206053"/>
            <a:ext cx="728884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b="1" dirty="0">
                <a:solidFill>
                  <a:schemeClr val="bg1">
                    <a:lumMod val="65000"/>
                  </a:schemeClr>
                </a:solidFill>
              </a:rPr>
              <a:t>webinarium „Procedury tranzytowe po </a:t>
            </a:r>
            <a:r>
              <a:rPr lang="pl-PL" b="1" dirty="0" err="1">
                <a:solidFill>
                  <a:schemeClr val="bg1">
                    <a:lumMod val="65000"/>
                  </a:schemeClr>
                </a:solidFill>
              </a:rPr>
              <a:t>Brexicie</a:t>
            </a:r>
            <a:r>
              <a:rPr lang="pl-PL" b="1" dirty="0">
                <a:solidFill>
                  <a:schemeClr val="bg1">
                    <a:lumMod val="65000"/>
                  </a:schemeClr>
                </a:solidFill>
              </a:rPr>
              <a:t>”</a:t>
            </a:r>
          </a:p>
          <a:p>
            <a:r>
              <a:rPr lang="pl-PL" sz="1600" b="1" dirty="0" smtClean="0">
                <a:solidFill>
                  <a:schemeClr val="bg1">
                    <a:lumMod val="65000"/>
                  </a:schemeClr>
                </a:solidFill>
              </a:rPr>
              <a:t>27 października 2020 r.</a:t>
            </a:r>
            <a:endParaRPr lang="pl-PL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</a:rPr>
              <a:t>Brexit – tranzyt towarów do/z Wielkiej Brytanii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1223889" y="1257310"/>
            <a:ext cx="7579773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status celny towarów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trwające </a:t>
            </a:r>
            <a:r>
              <a:rPr lang="pl-PL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przemieszczanie towarów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Przemieszczanie towarów unijnych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będzie można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nadal traktować jako przemieszczanie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wewnątrzunijne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pod warunkiem,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że przemieszczenie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rozpoczęło się przed zakończeniem okresu przejściowego, a zakończyło się po jego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upływie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 np. na podstawie dokumentu przewozowego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lub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innego dokumentu,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na którym umieszczona jest data rozpoczęcia przemieszczania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towarów </a:t>
            </a:r>
            <a:endParaRPr lang="pl-PL" sz="2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157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</a:rPr>
              <a:t>Brexit – tranzyt towarów do/z Wielkiej Brytanii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1223889" y="1191997"/>
            <a:ext cx="7579773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towary </a:t>
            </a:r>
            <a:r>
              <a:rPr lang="pl-PL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przewożone drogą morską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Jeżeli statek należący do regularnej linii żeglugowej (RSS) zawinął w trakcie rejsu do portu w UK: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 przed zakończeniem okresu przejściowego: unijny status celny towarów przewożonych na tym statku jest objęty pozwoleniem dotyczącym regularnej linii żeglugowej i nie ulega zmianie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 po zakończeniu okresu przejściowego: przy wyładunku towarów unijnych załadowanych w portach w UK lub w UE, do których statek zawinął po zakończeniu tego okresu, wymagane będzie potwierdzenie unijnego statusu celnego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towarów</a:t>
            </a:r>
            <a:endParaRPr lang="pl-PL" sz="2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40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</a:rPr>
              <a:t>Brexit – tranzyt towarów do/z Wielkiej Brytanii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1535766" y="1300853"/>
            <a:ext cx="6890703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Przywozowa Deklaracja Skrócona (PDS)</a:t>
            </a: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dane istotne z punktu widzenia bezpieczeństwa i ochrony - składane do systemu ICS (w Polsce AIS/ICS) lub do systemu NCTS razem ze zgłoszeniem tranzytowym</a:t>
            </a: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 ile nie zostanie zawarta odrębna umowa pomiędzy UE a UK zwalniająca z obowiązku składania PDS, po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zakończeniu okresu przejściowego towary przywożone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 UK do UE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będą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musiały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być objęte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PDS 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939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</a:rPr>
              <a:t>Brexit – tranzyt towarów do/z Wielkiej Brytanii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1568424" y="2389430"/>
            <a:ext cx="6890703" cy="3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tranzyt unijny/wspólny:</a:t>
            </a: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pl-PL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operacje w systemie NCTS:</a:t>
            </a:r>
          </a:p>
          <a:p>
            <a:pPr marL="1257300" lvl="2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T2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: dla towarów o statusie unijnym</a:t>
            </a:r>
          </a:p>
          <a:p>
            <a:pPr marL="1257300" lvl="2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T1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: dla towarów o statusie nieunijnym </a:t>
            </a: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zabezpieczenie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musi </a:t>
            </a: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obejmować obszar UK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1829691" y="1253460"/>
            <a:ext cx="689070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Istotne elementy dot. procedur tranzytowych pomiędzy UE - UK: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90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</a:rPr>
              <a:t>Brexit – tranzyt towarów do/z Wielkiej Brytanii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1568424" y="1398827"/>
            <a:ext cx="6890703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prawidłowe </a:t>
            </a: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deklarowanie </a:t>
            </a:r>
            <a:r>
              <a:rPr lang="pl-PL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uc</a:t>
            </a: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tranzytowego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1257300" lvl="2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 kierunku z UE do UK: </a:t>
            </a:r>
            <a:r>
              <a:rPr lang="pl-PL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uc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tranzytowy po stronie UK</a:t>
            </a:r>
          </a:p>
          <a:p>
            <a:pPr marL="1257300" lvl="2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 kierunku z UK do UE: </a:t>
            </a:r>
            <a:r>
              <a:rPr lang="pl-PL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uc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tranzytowy po stronie UE</a:t>
            </a: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podczas przewozu należy zawsze </a:t>
            </a: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posiadać numer MRN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operacji tranzytowej</a:t>
            </a: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należy </a:t>
            </a: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dostarczyć towary wraz z numerem MRN do </a:t>
            </a:r>
            <a:r>
              <a:rPr lang="pl-PL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uc</a:t>
            </a: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przeznaczenia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976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</a:rPr>
              <a:t>Brexit – tranzyt towarów do/z Wielkiej Brytanii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1361596" y="1322624"/>
            <a:ext cx="6890703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tranzyt TIR:</a:t>
            </a: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pl-PL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standardowe zasady procedury TIR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– jak do/z innych krajów trzecich</a:t>
            </a: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system NCTS obowiązuje wyłącznie na obszarze UE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 (w komunikacie IE015 jako urzędy wyjścia/przeznaczenia deklarujemy urzędy celne na obszarze UE)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534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</a:rPr>
              <a:t>Brexit – tranzyt towarów do/z Wielkiej Brytanii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099" name="pole tekstowe 4"/>
          <p:cNvSpPr txBox="1">
            <a:spLocks noChangeArrowheads="1"/>
          </p:cNvSpPr>
          <p:nvPr/>
        </p:nvSpPr>
        <p:spPr bwMode="auto">
          <a:xfrm>
            <a:off x="1971199" y="1012144"/>
            <a:ext cx="689070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Publikatory, instrukcje, wytyczne i materiały pomocnicze:</a:t>
            </a:r>
            <a:endParaRPr lang="en-GB" sz="2400" b="1" dirty="0">
              <a:solidFill>
                <a:srgbClr val="FF0000"/>
              </a:solidFill>
            </a:endParaRPr>
          </a:p>
          <a:p>
            <a:endParaRPr lang="pl-PL" sz="2400" b="1" dirty="0">
              <a:solidFill>
                <a:schemeClr val="accent1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1213006" y="1940376"/>
            <a:ext cx="757977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Wskazówki. Wystąpienie Zjednoczonego Królestwa z UE a przepisy UE w dziedzinie </a:t>
            </a:r>
            <a:r>
              <a:rPr lang="pl-PL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ceł w </a:t>
            </a:r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tym preferencyjnego </a:t>
            </a:r>
            <a:r>
              <a:rPr lang="pl-PL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pochodzenia oraz scenariusze dotyczące tranzytu </a:t>
            </a: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www.podatki.gov.pl/clo/brexit/</a:t>
            </a: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Konwencja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 wspólnej procedurze tranzytowej – </a:t>
            </a:r>
            <a:r>
              <a:rPr lang="pl-PL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publ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Dziennik Urzędowy Unii Europejskiej,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tekst dostępny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np. poprzez stronę internetową DG TAXUD Komisji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Europejskiej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www.ec.europa.eu/taxation_customs/customs/procedural_aspects/transit/common_community</a:t>
            </a: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Unijny Kodeks Celny, Rozporządzenie Wykonawcze, Rozporządzenie Delegowane – </a:t>
            </a:r>
            <a:r>
              <a:rPr lang="pl-PL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publ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Dziennik Urzędowy Unii Europejskiej, dostępne np. poprzez stronę internetową DG TAXUD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Komisji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Europejskiej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www.ec.europa.eu/taxation_customs/business/union-customs-code</a:t>
            </a: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207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</a:rPr>
              <a:t>Brexit – tranzyt towarów do/z Wielkiej Brytanii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1213006" y="1559381"/>
            <a:ext cx="7579773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Podręcznik Tranzytowy, strony internetowe www.ec.europa.eu/taxation_customs/customs/procedural_aspects/transit/common_community , www.podatki.gov.pl/clo/informacje-dla-przedsiebiorcow/procedury-celne/procedura-tranzytu</a:t>
            </a:r>
            <a:r>
              <a:rPr lang="pl-PL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endParaRPr lang="pl-PL" i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lang="pl-PL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Instrukcja </a:t>
            </a:r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dotycząca </a:t>
            </a:r>
            <a:r>
              <a:rPr lang="pl-PL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realizacji usługi e-Tranzyt (</a:t>
            </a:r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operacje tranzytu unijnego/wspólnego i operacje TIR</a:t>
            </a:r>
            <a:r>
              <a:rPr lang="pl-PL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 dla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użytkowników 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zewnętrznych</a:t>
            </a:r>
          </a:p>
          <a:p>
            <a:pPr lvl="1"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www.puesc.gov.pl/web/puesc/e-tranzyt</a:t>
            </a: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Specyfikacja XML dla systemu NCTS2</a:t>
            </a:r>
          </a:p>
          <a:p>
            <a:pPr lvl="1"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www.puesc.gov.pl/web/puesc/systemy/ncts2</a:t>
            </a: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endParaRPr lang="pl-PL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586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</a:rPr>
              <a:t>Brexit – tranzyt towarów do/z Wielkiej Brytanii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1213006" y="1559381"/>
            <a:ext cx="7579773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defRPr/>
            </a:pPr>
            <a:endParaRPr lang="pl-PL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Instrukcja w zakresie stosowania procedury TIR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(dla przedsiębiorców) – obowiązkowe stosowanie</a:t>
            </a:r>
          </a:p>
          <a:p>
            <a:pPr lvl="1"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www.podatki.gov.pl/clo/informacje-dla-przedsiebiorcow/procedury-celne/procedura-tranzytu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hlinkClick r:id="rId2"/>
              </a:rPr>
              <a:t>/#tranzyt-tir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pl-PL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pl-PL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Instrukcja dotycząca realizacji usługi e-Tranzyt (operacje tranzytu unijnego/wspólnego i operacje TIR) </a:t>
            </a:r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 Instrukcja dla użytkowników zewnętrznych</a:t>
            </a:r>
          </a:p>
          <a:p>
            <a:pPr lvl="1">
              <a:defRPr/>
            </a:pP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www.puesc.gov.pl/web/puesc/e-tranzyt</a:t>
            </a:r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endParaRPr lang="pl-PL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defRPr/>
            </a:pPr>
            <a:endParaRPr lang="pl-PL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001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</a:rPr>
              <a:t>Brexit – tranzyt towarów do/z Wielkiej Brytanii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099" name="pole tekstowe 4"/>
          <p:cNvSpPr txBox="1">
            <a:spLocks noChangeArrowheads="1"/>
          </p:cNvSpPr>
          <p:nvPr/>
        </p:nvSpPr>
        <p:spPr bwMode="auto">
          <a:xfrm>
            <a:off x="2284413" y="1893888"/>
            <a:ext cx="6264275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3200" b="1" dirty="0" smtClean="0">
                <a:solidFill>
                  <a:srgbClr val="FF0000"/>
                </a:solidFill>
              </a:rPr>
              <a:t>Dziękuję za uwagę.</a:t>
            </a:r>
          </a:p>
          <a:p>
            <a:endParaRPr lang="pl-PL" sz="3200" b="1" dirty="0">
              <a:solidFill>
                <a:srgbClr val="FF0000"/>
              </a:solidFill>
            </a:endParaRPr>
          </a:p>
          <a:p>
            <a:r>
              <a:rPr lang="pl-PL" sz="3200" b="1" dirty="0" smtClean="0">
                <a:solidFill>
                  <a:srgbClr val="FF0000"/>
                </a:solidFill>
              </a:rPr>
              <a:t>Pytania?</a:t>
            </a:r>
          </a:p>
          <a:p>
            <a:endParaRPr lang="pl-PL" sz="2800" b="1" dirty="0">
              <a:solidFill>
                <a:srgbClr val="E31837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19</a:t>
            </a:fld>
            <a:endParaRPr lang="pl-P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8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</a:rPr>
              <a:t>Brexit </a:t>
            </a:r>
            <a:r>
              <a:rPr lang="pl-PL" sz="2000" b="1" dirty="0" smtClean="0">
                <a:solidFill>
                  <a:schemeClr val="bg1">
                    <a:lumMod val="75000"/>
                  </a:schemeClr>
                </a:solidFill>
              </a:rPr>
              <a:t>– tranzyt </a:t>
            </a:r>
            <a:r>
              <a:rPr lang="pl-PL" sz="2000" b="1" dirty="0">
                <a:solidFill>
                  <a:schemeClr val="bg1">
                    <a:lumMod val="75000"/>
                  </a:schemeClr>
                </a:solidFill>
              </a:rPr>
              <a:t>towarów do/z Wielkiej Brytanii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099" name="pole tekstowe 4"/>
          <p:cNvSpPr txBox="1">
            <a:spLocks noChangeArrowheads="1"/>
          </p:cNvSpPr>
          <p:nvPr/>
        </p:nvSpPr>
        <p:spPr bwMode="auto">
          <a:xfrm>
            <a:off x="2077585" y="1102275"/>
            <a:ext cx="6264275" cy="81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Przegląd </a:t>
            </a:r>
            <a:r>
              <a:rPr lang="pl-PL" sz="2400" b="1" dirty="0" smtClean="0">
                <a:solidFill>
                  <a:srgbClr val="FF0000"/>
                </a:solidFill>
              </a:rPr>
              <a:t>prezentacji: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1474261" y="1922334"/>
            <a:ext cx="7579773" cy="34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wystąpienie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Wielkiej Brytanii z Unii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Europejskiej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protokół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 sprawie Irlandii/Irlandii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Północnej </a:t>
            </a:r>
            <a:endParaRPr lang="pl-PL" sz="2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UK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stroną konwencji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tranzytowych</a:t>
            </a:r>
            <a:endParaRPr lang="pl-PL" sz="2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opracowania Komisji Europejskiej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istotne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elementy dot. procedur tranzytowych pomiędzy UE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– UK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publikatory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instrukcje, wytyczne i materiały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pomocnicze</a:t>
            </a:r>
            <a:endParaRPr lang="pl-PL" sz="2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pl-PL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pl-PL" sz="2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</a:rPr>
              <a:t>Brexit – tranzyt towarów do/z Wielkiej Brytanii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099" name="pole tekstowe 4"/>
          <p:cNvSpPr txBox="1">
            <a:spLocks noChangeArrowheads="1"/>
          </p:cNvSpPr>
          <p:nvPr/>
        </p:nvSpPr>
        <p:spPr bwMode="auto">
          <a:xfrm>
            <a:off x="1321867" y="1253460"/>
            <a:ext cx="757977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Wystąpienie Wielkiej Brytanii z Unii Europejskiej: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1568424" y="1834248"/>
            <a:ext cx="6890703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01.02.2020 Zjednoczone </a:t>
            </a:r>
            <a:r>
              <a:rPr lang="pl-PL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Królestwo </a:t>
            </a: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Wielkiej Brytanii i Irlandii Północnej (UK) wystąpiło </a:t>
            </a:r>
            <a:r>
              <a:rPr lang="pl-PL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 Unii Europejskiej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(UE) i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stało się „państwem trzecim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” 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umowa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wystąpieniu określa </a:t>
            </a:r>
            <a:r>
              <a:rPr lang="pl-PL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okres przejściowy, który kończy się </a:t>
            </a: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31.12.2020 z upływem godz. 23:59 czasu środkowoeuropejskiego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– do tego czasu prawo UE, w tym prawo celne, stosuje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się do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UK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 na jego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terytorium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po upływie okresu przejściowego w przewozach towarów pomiędzy UE a UK </a:t>
            </a: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stosowane będą procedury tranzytowe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215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</a:rPr>
              <a:t>Brexit – tranzyt towarów do/z Wielkiej Brytanii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1524880" y="1899567"/>
            <a:ext cx="689070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 pewnym zakresie Irlandia </a:t>
            </a:r>
            <a:r>
              <a:rPr lang="pl-PL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Północna </a:t>
            </a: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traktowana będzie jak </a:t>
            </a:r>
            <a:r>
              <a:rPr lang="pl-PL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gdyby była częścią obszaru celnego </a:t>
            </a: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UE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, np.: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towary przemieszczane pomiędzy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Irlandią Północną a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UE nie będą podlegać formalnościom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celnym, jeżeli przemieszczane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będą w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ramach przemieszczania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wewnątrzunijnego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towary z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Irlandii Północnej, które mają być wyprowadzone do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pozostałych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części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UK, będą podlegać formalnościom celnym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1709945" y="1220802"/>
            <a:ext cx="68907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>
                <a:solidFill>
                  <a:srgbClr val="FF0000"/>
                </a:solidFill>
              </a:rPr>
              <a:t>Protokół w sprawie Irlandii/Irlandii </a:t>
            </a:r>
            <a:r>
              <a:rPr lang="pl-PL" sz="2400" b="1" dirty="0" smtClean="0">
                <a:solidFill>
                  <a:srgbClr val="FF0000"/>
                </a:solidFill>
              </a:rPr>
              <a:t>Północnej: 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2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</a:rPr>
              <a:t>Brexit – tranzyt towarów do/z Wielkiej Brytanii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1674813" y="2050187"/>
            <a:ext cx="6264275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Po upływie okresu przejściowego </a:t>
            </a: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UK będzie samodzielną stroną międzynarodowych konwencji tranzytowych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Konwencji o wspólnej procedurze tranzytowej (Konwencja o </a:t>
            </a:r>
            <a:r>
              <a:rPr lang="pl-PL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wpt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Konwencji celnej dotyczącej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międzynarodowego przewozu towarów z zastosowaniem karnetów TIR </a:t>
            </a:r>
            <a:endParaRPr lang="pl-PL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  <p:sp>
        <p:nvSpPr>
          <p:cNvPr id="5" name="pole tekstowe 4"/>
          <p:cNvSpPr txBox="1">
            <a:spLocks noChangeArrowheads="1"/>
          </p:cNvSpPr>
          <p:nvPr/>
        </p:nvSpPr>
        <p:spPr bwMode="auto">
          <a:xfrm>
            <a:off x="1539583" y="1253460"/>
            <a:ext cx="75797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UK stroną konwencji tranzytowych: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1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</a:rPr>
              <a:t>Brexit – tranzyt towarów do/z Wielkiej Brytanii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1568424" y="1921337"/>
            <a:ext cx="6890703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Komisja Europejska (KE) opracowała dokument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Wskazówki. Wystąpienie Zjednoczonego Królestwa z UE a przepisy UE w dziedzinie ceł, w tym preferencyjnego pochodzenia </a:t>
            </a:r>
            <a:endParaRPr lang="pl-PL" sz="2000" b="1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pl-PL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Dokument zawiera m. in. zasady tranzytu pomiędzy UE a UK oraz przykłady scenariuszy dot. tranzytu.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1419840" y="1253460"/>
            <a:ext cx="757977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Opracowania Komisji Europejskiej: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9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</a:rPr>
              <a:t>Brexit – tranzyt towarów do/z Wielkiej Brytanii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1535766" y="1355287"/>
            <a:ext cx="6890703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Sprawy celne, na jakie przedsiębiorca powinien zwrócić szczególną uwagę </a:t>
            </a: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 kontekście procedur tranzytowych do/z UK: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numer EORI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pozwolenie na stosowanie zabezpieczenia generalnego w tranzycie </a:t>
            </a:r>
            <a:r>
              <a:rPr lang="pl-PL" sz="2000" dirty="0" smtClean="0">
                <a:latin typeface="Arial" pitchFamily="34" charset="0"/>
                <a:cs typeface="Arial" pitchFamily="34" charset="0"/>
              </a:rPr>
              <a:t>unijnym/</a:t>
            </a:r>
            <a:r>
              <a:rPr lang="pl-PL" sz="2000" dirty="0" err="1" smtClean="0">
                <a:latin typeface="Arial" pitchFamily="34" charset="0"/>
                <a:cs typeface="Arial" pitchFamily="34" charset="0"/>
              </a:rPr>
              <a:t>wpt</a:t>
            </a: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status celny towarów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Przywozowa Deklaracja Skrócona (PDS)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235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</a:rPr>
              <a:t>Brexit – tranzyt towarów do/z Wielkiej Brytanii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1535766" y="1083137"/>
            <a:ext cx="6890703" cy="555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numer EORI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Osoby: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nie prowadzące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obecnie handlu z państwami trzecimi, a jedynie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dokonujące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transakcji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wewnątrzunijnych (np. obecnie z UK)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posiadające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obecnie ważny numer EORI nadany przez organ celny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UK (który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od zakończenia okresu przejściowego będzie nieważny w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UE)</a:t>
            </a:r>
            <a:endParaRPr lang="pl-PL" sz="2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będą musiały uzyskać unijny numer EORI 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dla potrzeb dokonywania czynności celnych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pl-PL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178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>
          <a:xfrm>
            <a:off x="2508250" y="331788"/>
            <a:ext cx="6426200" cy="708025"/>
          </a:xfrm>
        </p:spPr>
        <p:txBody>
          <a:bodyPr/>
          <a:lstStyle/>
          <a:p>
            <a:pPr algn="l" eaLnBrk="1" hangingPunct="1">
              <a:defRPr/>
            </a:pPr>
            <a:r>
              <a:rPr lang="pl-PL" sz="2000" b="1" dirty="0">
                <a:solidFill>
                  <a:schemeClr val="bg1">
                    <a:lumMod val="75000"/>
                  </a:schemeClr>
                </a:solidFill>
              </a:rPr>
              <a:t>Brexit – tranzyt towarów do/z Wielkiej Brytanii</a:t>
            </a:r>
            <a:endParaRPr lang="pl-PL" sz="2000" dirty="0" smtClean="0">
              <a:solidFill>
                <a:schemeClr val="bg2"/>
              </a:solidFill>
            </a:endParaRPr>
          </a:p>
        </p:txBody>
      </p:sp>
      <p:sp>
        <p:nvSpPr>
          <p:cNvPr id="4100" name="pole tekstowe 6"/>
          <p:cNvSpPr txBox="1">
            <a:spLocks noChangeArrowheads="1"/>
          </p:cNvSpPr>
          <p:nvPr/>
        </p:nvSpPr>
        <p:spPr bwMode="auto">
          <a:xfrm>
            <a:off x="1223889" y="1083137"/>
            <a:ext cx="7579773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pozwolenie na stosowanie zabezpieczenia generalnego ( i zwolnienia z zabezpieczenia)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do 31.03.2021 należy złożyć </a:t>
            </a:r>
            <a:r>
              <a:rPr lang="pl-PL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wniosek </a:t>
            </a:r>
            <a:r>
              <a:rPr lang="pl-PL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za pomocą unijnego portalu dla przedsiębiorców (</a:t>
            </a:r>
            <a:r>
              <a:rPr lang="pl-PL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Trader</a:t>
            </a:r>
            <a:r>
              <a:rPr lang="pl-PL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Portal - TP)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ze wskazaniem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UK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jako strony Konwencji o </a:t>
            </a:r>
            <a:r>
              <a:rPr lang="pl-PL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wpt</a:t>
            </a:r>
            <a:endParaRPr lang="pl-PL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jeżeli istnieje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zobowiązanie gwaranta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należy dodatkowo dostarczyć aneks</a:t>
            </a: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zostaną wydane </a:t>
            </a:r>
            <a:r>
              <a:rPr lang="pl-PL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zmodyfikowane </a:t>
            </a: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poświadczenia </a:t>
            </a:r>
            <a:r>
              <a:rPr lang="pl-PL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TC31 </a:t>
            </a:r>
            <a:r>
              <a:rPr lang="pl-PL" sz="200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lub TC33 </a:t>
            </a:r>
            <a:endParaRPr lang="pl-PL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brak wniosku do 31.03.2021 w TP skutkować będzie usunięciem UK z zakresu obowiązywania zabezpieczenia</a:t>
            </a:r>
            <a:endParaRPr lang="pl-PL" sz="20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632D-E699-428D-AE86-A366DBC20B8F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457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F_1">
      <a:dk1>
        <a:srgbClr val="000000"/>
      </a:dk1>
      <a:lt1>
        <a:srgbClr val="FFFFFF"/>
      </a:lt1>
      <a:dk2>
        <a:srgbClr val="919195"/>
      </a:dk2>
      <a:lt2>
        <a:srgbClr val="C9CACC"/>
      </a:lt2>
      <a:accent1>
        <a:srgbClr val="E31837"/>
      </a:accent1>
      <a:accent2>
        <a:srgbClr val="C9CACC"/>
      </a:accent2>
      <a:accent3>
        <a:srgbClr val="919195"/>
      </a:accent3>
      <a:accent4>
        <a:srgbClr val="ADAFB2"/>
      </a:accent4>
      <a:accent5>
        <a:srgbClr val="B5121B"/>
      </a:accent5>
      <a:accent6>
        <a:srgbClr val="EC7769"/>
      </a:accent6>
      <a:hlink>
        <a:srgbClr val="F7C6B9"/>
      </a:hlink>
      <a:folHlink>
        <a:srgbClr val="919195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1090</Words>
  <Application>Microsoft Office PowerPoint</Application>
  <PresentationFormat>Pokaz na ekranie (4:3)</PresentationFormat>
  <Paragraphs>139</Paragraphs>
  <Slides>19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Motyw pakietu Office</vt:lpstr>
      <vt:lpstr>Prezentacja programu PowerPoint</vt:lpstr>
      <vt:lpstr>Brexit – tranzyt towarów do/z Wielkiej Brytanii</vt:lpstr>
      <vt:lpstr>Brexit – tranzyt towarów do/z Wielkiej Brytanii</vt:lpstr>
      <vt:lpstr>Brexit – tranzyt towarów do/z Wielkiej Brytanii</vt:lpstr>
      <vt:lpstr>Brexit – tranzyt towarów do/z Wielkiej Brytanii</vt:lpstr>
      <vt:lpstr>Brexit – tranzyt towarów do/z Wielkiej Brytanii</vt:lpstr>
      <vt:lpstr>Brexit – tranzyt towarów do/z Wielkiej Brytanii</vt:lpstr>
      <vt:lpstr>Brexit – tranzyt towarów do/z Wielkiej Brytanii</vt:lpstr>
      <vt:lpstr>Brexit – tranzyt towarów do/z Wielkiej Brytanii</vt:lpstr>
      <vt:lpstr>Brexit – tranzyt towarów do/z Wielkiej Brytanii</vt:lpstr>
      <vt:lpstr>Brexit – tranzyt towarów do/z Wielkiej Brytanii</vt:lpstr>
      <vt:lpstr>Brexit – tranzyt towarów do/z Wielkiej Brytanii</vt:lpstr>
      <vt:lpstr>Brexit – tranzyt towarów do/z Wielkiej Brytanii</vt:lpstr>
      <vt:lpstr>Brexit – tranzyt towarów do/z Wielkiej Brytanii</vt:lpstr>
      <vt:lpstr>Brexit – tranzyt towarów do/z Wielkiej Brytanii</vt:lpstr>
      <vt:lpstr>Brexit – tranzyt towarów do/z Wielkiej Brytanii</vt:lpstr>
      <vt:lpstr>Brexit – tranzyt towarów do/z Wielkiej Brytanii</vt:lpstr>
      <vt:lpstr>Brexit – tranzyt towarów do/z Wielkiej Brytanii</vt:lpstr>
      <vt:lpstr>Brexit – tranzyt towarów do/z Wielkiej Brytanii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terms:created xsi:type="dcterms:W3CDTF">2010-12-22T13:06:19Z</dcterms:created>
  <dcterms:modified xsi:type="dcterms:W3CDTF">2020-10-28T08:50:56Z</dcterms:modified>
</cp:coreProperties>
</file>